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57"/>
  </p:notesMasterIdLst>
  <p:sldIdLst>
    <p:sldId id="769" r:id="rId2"/>
    <p:sldId id="337" r:id="rId3"/>
    <p:sldId id="435" r:id="rId4"/>
    <p:sldId id="436" r:id="rId5"/>
    <p:sldId id="640" r:id="rId6"/>
    <p:sldId id="535" r:id="rId7"/>
    <p:sldId id="536" r:id="rId8"/>
    <p:sldId id="537" r:id="rId9"/>
    <p:sldId id="540" r:id="rId10"/>
    <p:sldId id="541" r:id="rId11"/>
    <p:sldId id="538" r:id="rId12"/>
    <p:sldId id="539" r:id="rId13"/>
    <p:sldId id="542" r:id="rId14"/>
    <p:sldId id="543" r:id="rId15"/>
    <p:sldId id="643" r:id="rId16"/>
    <p:sldId id="770" r:id="rId17"/>
    <p:sldId id="771" r:id="rId18"/>
    <p:sldId id="544" r:id="rId19"/>
    <p:sldId id="638" r:id="rId20"/>
    <p:sldId id="548" r:id="rId21"/>
    <p:sldId id="547" r:id="rId22"/>
    <p:sldId id="550" r:id="rId23"/>
    <p:sldId id="551" r:id="rId24"/>
    <p:sldId id="552" r:id="rId25"/>
    <p:sldId id="553" r:id="rId26"/>
    <p:sldId id="557" r:id="rId27"/>
    <p:sldId id="558" r:id="rId28"/>
    <p:sldId id="559" r:id="rId29"/>
    <p:sldId id="554" r:id="rId30"/>
    <p:sldId id="555" r:id="rId31"/>
    <p:sldId id="556" r:id="rId32"/>
    <p:sldId id="549" r:id="rId33"/>
    <p:sldId id="560" r:id="rId34"/>
    <p:sldId id="561" r:id="rId35"/>
    <p:sldId id="562" r:id="rId36"/>
    <p:sldId id="563" r:id="rId37"/>
    <p:sldId id="564" r:id="rId38"/>
    <p:sldId id="572" r:id="rId39"/>
    <p:sldId id="579" r:id="rId40"/>
    <p:sldId id="580" r:id="rId41"/>
    <p:sldId id="581" r:id="rId42"/>
    <p:sldId id="582" r:id="rId43"/>
    <p:sldId id="583" r:id="rId44"/>
    <p:sldId id="578" r:id="rId45"/>
    <p:sldId id="584" r:id="rId46"/>
    <p:sldId id="586" r:id="rId47"/>
    <p:sldId id="614" r:id="rId48"/>
    <p:sldId id="642" r:id="rId49"/>
    <p:sldId id="588" r:id="rId50"/>
    <p:sldId id="593" r:id="rId51"/>
    <p:sldId id="567" r:id="rId52"/>
    <p:sldId id="672" r:id="rId53"/>
    <p:sldId id="673" r:id="rId54"/>
    <p:sldId id="674" r:id="rId55"/>
    <p:sldId id="591" r:id="rId56"/>
    <p:sldId id="594" r:id="rId57"/>
    <p:sldId id="565" r:id="rId58"/>
    <p:sldId id="566" r:id="rId59"/>
    <p:sldId id="592" r:id="rId60"/>
    <p:sldId id="595" r:id="rId61"/>
    <p:sldId id="596" r:id="rId62"/>
    <p:sldId id="597" r:id="rId63"/>
    <p:sldId id="637" r:id="rId64"/>
    <p:sldId id="706" r:id="rId65"/>
    <p:sldId id="599" r:id="rId66"/>
    <p:sldId id="605" r:id="rId67"/>
    <p:sldId id="606" r:id="rId68"/>
    <p:sldId id="707" r:id="rId69"/>
    <p:sldId id="607" r:id="rId70"/>
    <p:sldId id="602" r:id="rId71"/>
    <p:sldId id="601" r:id="rId72"/>
    <p:sldId id="604" r:id="rId73"/>
    <p:sldId id="639" r:id="rId74"/>
    <p:sldId id="714" r:id="rId75"/>
    <p:sldId id="716" r:id="rId76"/>
    <p:sldId id="608" r:id="rId77"/>
    <p:sldId id="627" r:id="rId78"/>
    <p:sldId id="610" r:id="rId79"/>
    <p:sldId id="611" r:id="rId80"/>
    <p:sldId id="612" r:id="rId81"/>
    <p:sldId id="616" r:id="rId82"/>
    <p:sldId id="617" r:id="rId83"/>
    <p:sldId id="618" r:id="rId84"/>
    <p:sldId id="619" r:id="rId85"/>
    <p:sldId id="632" r:id="rId86"/>
    <p:sldId id="713" r:id="rId87"/>
    <p:sldId id="620" r:id="rId88"/>
    <p:sldId id="622" r:id="rId89"/>
    <p:sldId id="623" r:id="rId90"/>
    <p:sldId id="624" r:id="rId91"/>
    <p:sldId id="625" r:id="rId92"/>
    <p:sldId id="621" r:id="rId93"/>
    <p:sldId id="768" r:id="rId94"/>
    <p:sldId id="767" r:id="rId95"/>
    <p:sldId id="626" r:id="rId96"/>
    <p:sldId id="628" r:id="rId97"/>
    <p:sldId id="641" r:id="rId98"/>
    <p:sldId id="630" r:id="rId99"/>
    <p:sldId id="631" r:id="rId100"/>
    <p:sldId id="635" r:id="rId101"/>
    <p:sldId id="675" r:id="rId102"/>
    <p:sldId id="694" r:id="rId103"/>
    <p:sldId id="695" r:id="rId104"/>
    <p:sldId id="696" r:id="rId105"/>
    <p:sldId id="697" r:id="rId106"/>
    <p:sldId id="699" r:id="rId107"/>
    <p:sldId id="701" r:id="rId108"/>
    <p:sldId id="698" r:id="rId109"/>
    <p:sldId id="700" r:id="rId110"/>
    <p:sldId id="702" r:id="rId111"/>
    <p:sldId id="644" r:id="rId112"/>
    <p:sldId id="645" r:id="rId113"/>
    <p:sldId id="646" r:id="rId114"/>
    <p:sldId id="648" r:id="rId115"/>
    <p:sldId id="649" r:id="rId116"/>
    <p:sldId id="650" r:id="rId117"/>
    <p:sldId id="651" r:id="rId118"/>
    <p:sldId id="652" r:id="rId119"/>
    <p:sldId id="653" r:id="rId120"/>
    <p:sldId id="671" r:id="rId121"/>
    <p:sldId id="655" r:id="rId122"/>
    <p:sldId id="656" r:id="rId123"/>
    <p:sldId id="657" r:id="rId124"/>
    <p:sldId id="658" r:id="rId125"/>
    <p:sldId id="659" r:id="rId126"/>
    <p:sldId id="660" r:id="rId127"/>
    <p:sldId id="661" r:id="rId128"/>
    <p:sldId id="662" r:id="rId129"/>
    <p:sldId id="663" r:id="rId130"/>
    <p:sldId id="664" r:id="rId131"/>
    <p:sldId id="665" r:id="rId132"/>
    <p:sldId id="666" r:id="rId133"/>
    <p:sldId id="667" r:id="rId134"/>
    <p:sldId id="668" r:id="rId135"/>
    <p:sldId id="669" r:id="rId136"/>
    <p:sldId id="691" r:id="rId137"/>
    <p:sldId id="692" r:id="rId138"/>
    <p:sldId id="683" r:id="rId139"/>
    <p:sldId id="684" r:id="rId140"/>
    <p:sldId id="685" r:id="rId141"/>
    <p:sldId id="687" r:id="rId142"/>
    <p:sldId id="688" r:id="rId143"/>
    <p:sldId id="689" r:id="rId144"/>
    <p:sldId id="690" r:id="rId145"/>
    <p:sldId id="693" r:id="rId146"/>
    <p:sldId id="670" r:id="rId147"/>
    <p:sldId id="676" r:id="rId148"/>
    <p:sldId id="679" r:id="rId149"/>
    <p:sldId id="680" r:id="rId150"/>
    <p:sldId id="681" r:id="rId151"/>
    <p:sldId id="682" r:id="rId152"/>
    <p:sldId id="703" r:id="rId153"/>
    <p:sldId id="704" r:id="rId154"/>
    <p:sldId id="705" r:id="rId155"/>
    <p:sldId id="533" r:id="rId1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FC00"/>
    <a:srgbClr val="0096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3674"/>
  </p:normalViewPr>
  <p:slideViewPr>
    <p:cSldViewPr snapToGrid="0">
      <p:cViewPr varScale="1">
        <p:scale>
          <a:sx n="106" d="100"/>
          <a:sy n="106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22:12.77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11256 5994 18416,'68'-8'299,"-1"0"1,1-1 0,-1 1 0,1 0 0,5 0 0,3-1 0,-1 1 0,-3-1 0,-6 2 209,3-2 1,-6 1 0,4 1-1094,-1 0 1,4 1 0,1 1 0,0 0 830,-1 1 1,1 0-1,1 1 1,1-1-69,-9 2 1,2-1 0,1 0 0,1 1 0,1-2-60,-6 1 0,2 0 0,0 0 0,2-1 0,-1 1 0,1-1-46,3 1 1,0-1 0,0 0 0,1 0 0,1 1 0,2-1-384,-3 0 1,2 0 0,1 0 0,0 0 0,0 0 0,-2 1 0,-1-1 293,1 0 0,-2 1 0,-2-1 0,1 1 0,0 0 0,2-1 2,-2 2 0,1-1 0,2 0 0,0 0 0,-1 1 0,-2 0 1,-4 0-130,8 0 0,-3 1 0,-3 0 0,0 0 0,1 0 178,-2 0 0,0 0 0,0 1 0,1-1 0,0-1-180,-5 0 0,1 0 0,1 0 1,-1 0-1,0-1 0,-3 0 198,4 0 0,-4 0 0,1 0 0,1 0 0,3-1 4,6 0 1,2-1 0,3 1 0,1-2 0,-1 2 0,-1-1-29,-5 1 0,0-1 0,-1 1 0,1 0 0,0 0 0,1 0-18,-5 1 1,1-1 0,0 1 0,1-1 0,0 1 0,0 0 0,-1 0-39,0 1 0,1-1 0,0 1 1,0 1-1,-2-1 0,-1 0 1,-4 1 25,6-1 0,-5 0 0,-1 1 0,1-1 0,3 2-30,0 0 0,5 1 0,1 0 0,-2 0 0,-3 1 0,-7 0 0,10 0 0,-8 2 0,11 0 7,-11 0 1,11 1-1,7 0 1,4 0-1,0 1 1,-3-1-1,-6 0 1,-10-1 22,3 1 0,-10-1 0,0 0 0,10 1 53,-10-2 0,8 1 0,5 0 0,4 0 0,0-1 0,0 1 0,-3-1 0,-6 0 0,-7-1-9,14-1 1,-9 0 0,-3-2 0,7 2 103,-7-1 1,3 0 0,2 1 0,2-1 0,0 1 0,-1 0-104,5 1 0,0 0 0,2 0 0,-1 0 0,0 0 0,0 1 35,-1-1 0,0 1 0,-1 0 1,1 0-1,1 0 0,2 0-68,-4 0 1,2 0 0,2 0 0,0 0 0,-2 0 0,-2-1 0,-4 1-13,4 0 0,-5 0 0,-1 0 0,-1 0 0,1-1 0,0 0 0,1-1 0,-1 0 0,-1 0 0,-2-1 22,6 0 1,-2 0-1,-1 0 1,2 0-23,1 0 0,2 0 0,-1 0 0,2 0-36,4 0 1,1 0 0,-1 1 0,-1-1 35,-9 2 0,-2-1 0,1 1 0,1 1-153,-5-1 1,3 1 0,1 0 0,-2 0-1,-4-1 153,17 3 0,-5-1 0,6 0 0,-10-1 0,8 1 0,0-1 0,-2 0 0,-7 0 186,1-1 1,-6-1 0,2 1-187,-4-1 0,4 0 0,-1 1 0,-3-2 607,5 0 1,-3 0 0,-4-1-608,10-2 0,-8 1-1533,15-1 1533,-42-3 1976,-29 6-2786,-4-1 462,-9 0 0,-16-1 0,-8 1 0</inkml:trace>
  <inkml:trace contextRef="#ctx0" brushRef="#br0" timeOffset="39702">9224 7574 8066,'27'0'0,"-9"0"1079,51-9 630,-2-2-415,-16 1 0,9-1 1,-6 0-1070,-5 2 0,-1 0-42,10-1 0,6-2 1,-8 2 130,-15 4 1,0 0 486,15-3 1,9 0 0,0 0-472,-4-1 0,0-1 0,0 2-180,2 0 0,0 1 0,-4 0-105,14-5 0,-7 3 89,-18 6 1,-7 3-1558,-6 1 1513,3 0 0,5 0 756,0 0 1,3 0-892,14 0 0,0 0-708,-10 0 1,-1 0 662,9 0 0,-5-1 90,-12-1-45,-2 0 0,1-1 1652,7-5-1428,3-1-89,-18 1-629,-18 4 269,-10 3-2339,-4 1 2609,-15 10 0,-4 5 0,-15 10 0</inkml:trace>
  <inkml:trace contextRef="#ctx0" brushRef="#br0" timeOffset="41931">3876 9002 16618,'29'1'1709,"-5"0"-180,20-5-990,-9-1-2303,8-2 2124,1-3 268,-26 6-538,14-3-2447,14-3 2897,7-2-1149,-3 1 0,5 0 789,0-1 0,-1 0 180,0 1 0,1 0-360,17-3 0,-3 0-90,-1 1 120,-12 3 0,9-1 0,-6 1 60,-13 2 0,-1 1 0,10-1 0,6-2 0,-7 2-45,-14 3 0,1 1 75,17-3 0,8-1 0,-9 2 777,-16 1 0,1 1-920,10-1 1,9-1-1,1 1 1,-8 0-1024,2 1 1,-3 0 1045,4 0 0,5 1 0,-8-1 0,-14 2 0,-4 1 0,5-1 0,1 0 135,12-3 0,0-1-46,-15 2 1,2-1-424,14-1 1,7-1-1,-1 0 379,10-2 0,-1-1-45,0 2 0,-1-1 45,-2 1 0,-1 0-101,-11 1 0,-2 1 11,-8 1 0,1 0 753,12-2 0,-1 0-753,-15 3 0,-2 0 1171,7-1 0,0 0-1171,-1 1 0,5-1 1227,13 0 0,9-1 1,-4 1-1228,2-1 0,1 1 0,-17 2 0,5-1 0,0 1 0,-7 0-1704,11 2 1,-7 2 1748,-14-1 0,0 1-291,17 3 1,3 2 245,-2 0 0,-2 0-1008,-10-1 0,0 1 1053,6-1 0,-3 0-291,17 2 381,5 1 913,-27-3 1,4 1-960,10 2 1,-3-1 45,7 1 114,-12-1 0,2 1-159,-14-2 0,1 0-45,12 2 0,2 1-45,9 2 0,-2 0 45,-21-3 0,-1-1-90,16 5 0,-2-1 602,13 4-512,-24-6 0,3 1 90,12 2 0,-2-1-2131,8 1 2085,-16-2 1,-4 0-1467,-9-4 1512,12 4 1427,2-1-1517,5 1-1517,-15-3 1697,-15-3 270,-20-4 1247,0 1-1427,-3-1-2699,-2 0 2429,-14 0 0,-3 5 0,-13 1 0</inkml:trace>
  <inkml:trace contextRef="#ctx0" brushRef="#br0" timeOffset="43433">9324 8263 9781,'20'0'-359,"18"8"168,12 8 371,-9 1 0,5 4 1013,12 14 1,1 2-1014,-15-11 0,-1 1 539,6 7 0,-4-2-449,-3-6 1028,-8-7 0,-1-1-1208,3 1 2029,21 11-1850,-37-12 200,-2 2-469,1 12-2658,-8-3 2568,1 0-423,-2 1 693,-5-17 983,-1 0-533,-18 4-2701,-3-3 2161,-31 26 879,11-18 0,0-1-1059,-20 12 182,9-8 1,1-3-273,-1-2-135,1 0 0,0 2-225,0 1 540,12-1 0,3 1 0,8 0 0,-2 12 0</inkml:trace>
  <inkml:trace contextRef="#ctx0" brushRef="#br0" timeOffset="46630">9458 9681 11354,'-11'-1'2878,"-4"1"-874,5 0-1194,-7 0 503,7 0-774,1 0-2386,5 0-761,3 0 2830,11 0-312,-4 0-90,18 0-180,16-4-652,-6 1 922,27-8 3025,-23 2-2800,0-1 0,1-3 135,14-6 0,5-2 0,-30 6 89,-17 8 631,-3 0-630,-4 4 1288,2-3-1558,-2 3 450,0-1 0,0 2-270,-3 0 629,-1 2-809,-3 0 0,-12 0-90,4-1 90,-21 2 0,10 5-180,-25 13 0,-8 5 90,13-6 0,-1 2 0,-1 0 0,-2 2 0,-2 0 30,1-2 0,0-1 0,-3 2 30,-13 4 0,-3 0 0,-2 2 30,13-6 0,0 1 0,-2 0 0,-3 2 71,-6 1 1,-4 1 0,-2 1 0,0 0 0,5-1-875,-1 1 0,4-2 0,1 0 0,-4 2 838,0 0 1,-4 1 0,0 1 0,2-1 0,6-1-6,-6 2 0,6-1 0,-6 3-196,11-3 1,-4 2 0,-2 2-1,-1 0 1,0 0 21,0 1 0,0 1 0,-1-1 0,0 1 0,-1-1 24,11-5 0,-1 0 0,0-1 0,0 0 0,0 0 0,2 0 12,-8 4 0,1-1 0,1 0 0,0-1 0,1-2-406,-11 1 1,0-1-1,2-3 1,2 1 535,9-5 0,3 0 1,0 0-1,-2 0-45,-9 3 1,-1 1 0,-1 0-1,3-1-22,7-1 0,-1-1 0,4 0 0,4-2-45,-18 7 0,6-2 937,7-2 1,4-1-1073,11-4 0,-2 1-586,-1 0 1,-4 2 0,1 0 540,-8 4 0,-1 0 876,11-5 0,-3 2 1,2 0-1057,-16 11 0,4-1 90,20-10 0,1 0-90,-5 3 1,4-2-1,11-5-630,26-15 990,1-2 0,0 0 0</inkml:trace>
  <inkml:trace contextRef="#ctx0" brushRef="#br0" timeOffset="47215">4709 11081 20845,'-11'57'-1889,"-1"-1"0,-4 15 1821,-9-25 1,-10 7 0,-3 0-1,5-9-2582,7-11 0,-3-1 2964,-7 8 1,-9 7 0,0-1 0,7-8-89,4-7 0,4-5-1,-3 2 0,3-2-215,-11 13 1069,23-10-719,9-9-360,5 14 1427,16-16-1157,24 5 1224,2-14 0,4-2-1314,25 5 29,-20-10 1,6-2 0,3-4-30,7-8 0,1-7 0,2 0-90,-12 6 0,1-1 0,0-1 0,-1-1-129,2-2 0,0-1 1,-2-1-1,-1 0 129,6-4 0,-2-1 0,-5 3 45,-2 0 0,-4 2-90,-2-1 0,-3 3-2592,-1-1 2367,-26 12 1468,-11 5-2548,-3 2 754,-15 0 0,-7 8 0,-16 2 1</inkml:trace>
  <inkml:trace contextRef="#ctx0" brushRef="#br0" timeOffset="49497">3741 13340 11090,'10'6'-1529,"13"5"118,0-2 1770,31 8 544,-8-9 1,5-2-184,13-1 0,3-1-466,4 0 0,2-3 15,-2-3 1,2-3 151,-19 1 0,0-1 0,2-1-211,4-1 0,2 0 0,5 0-85,-5 2 1,5-1 0,3 0 0,1 0 0,-1 1-126,-5 1 0,0 1 0,0-1 0,2 1 0,3 0 12,-6 0 1,5 0 0,1-1 0,1 1 0,-1 0 0,-4 0 0,-5 1 9,8 0 1,-7 1 0,1-1-1,8 1 119,-12-1 1,8 1 0,4-1 0,2 0-1,-1 0 1,-2 0 0,-6 0 0,-8 1-112,19-1 0,-12 0 0,12 0-8,-15 1 1,8 0-1,6-1 1,4 0-1,1 1 1,-1-1-1,-4 1 1,-7 0 13,10 0 0,-7 0 0,-2 0 0,3 0 0,4 0-36,-10 0 0,4 1 0,4-1 0,0 0 0,1 1 0,-3-1 0,-3 1 0,-5-1-210,6 1 1,-5 0-1,-3 0 1,1 0 0,4 0 209,3-1 0,5 1 0,1 0 0,-1 0 0,-5 1 0,-6-1 267,6 0 0,-7 0 1,7 0-253,-4-1 0,8 1 0,5 0 0,0 0 0,-5 0 0,-7 0 15,8 0 0,-8-1 0,9 1 15,-9 0 0,8-1 0,5 1 0,1-1 0,-4 1 0,-7 0 22,-2-1 1,-6 1-1,-1 0 1,6 0-39,-7 0 1,3 0 0,2 1 0,1-1 0,0 1 0,-4 0-155,5-1 1,-1 1 0,-1 0 0,-2 0-1,-3 0 155,15 1 0,-4 1 0,2-1 37,-7 0 1,3-1 0,-1 0-1,-2 0 398,6 0 1,-2 0 0,4-1-430,-14 1 0,5-1 0,1 0 0,-2 1 0,-4-1-36,14 0 0,-6 0 0,2 0 489,-12 0 1,1 0 0,-1 0 0,-3 0-490,1 0 0,-4 0 0,3 0 201,16 0 0,4 0 1,-2 0-202,-10 0 0,-1 0 0,3 0 45,1-2 0,5 0 0,-1-1 0,-4 0 44,0-1 1,-4 0 0,2 0-23,-4-1 0,2 0 0,0 0 0,1 0 45,1-2 0,2 1 1,-3-1-1,-5 1-112,12-1 0,0 0 123,-15 2 1,6-1 0,0 1 0,-3 1-94,-2 1 0,-3 1 0,2 1-60,17 0 0,3 0 0,-4 1-744,-17 0 0,-2 1 0,1 0 714,10 3 0,2 1 0,-3 0-399,-8-1 1,-3 1-1,4 0 459,13 0 0,4 1 0,0 0 460,-13-2 1,2 0 0,-2-1 0,-2 1-401,4-1 0,-2-1 0,-2 1-341,-4-1 0,0 0 1,-1-1 459,23 2 1,-4-1 751,-23-1 0,0 0-841,10 1 0,6 0 0,-7-1 1041,-14-1 1,-1 0-1132,15 0 0,6 1 0,-7-1-2616,16 0 2706,-11 0 0,-1 0 90,9 0-498,-24 0 1,0 0 317,24 1 56,-10 0 1,-3 1-57,-9-1-180,9 1 0,3 0-180,11 2 225,-22-3 0,1 1 135,25 2 90,-31-2 0,-2 1 270,27 1-1697,1 0 1517,0-3 0,-17 0-180,-13-1 1606,-4-1-1516,-16 0 2179,-1 0-2179,-1-1-90,-6 1-90,12 0-90,2 1-180,7 0-2178,-4 0 2538,-10 0-180,-10 0 270,-6 0 90,0 0-540,-7 0-899,-2-2 179,-7-1 1080,-24-5 0,4 2 0,-20-3 0</inkml:trace>
  <inkml:trace contextRef="#ctx0" brushRef="#br0" timeOffset="50081">17333 12678 21115,'53'19'-103,"1"0"0,-1 0 0,1-1 1,5 3-1,1 1 0,-2 0 0,-10-2 283,-3 2 0,-3 1 45,22 14 0,0 1-180,-23-12 0,-3 1 90,8 9 0,-4 0 404,6 10-134,-11-10 0,0 2 225,12 18-361,-11-9 91,-26-25 90,-29-10-1831,-20 2 0,-16 2 1560,-8 0 1,-13 2 0,-5 0 0,1 1-108,16-2 0,-1 0 0,-1 1 0,-1 0 0,-3-1-22,0 0 1,-5-1-1,-2 1 1,2 0-1,3-2 1,6 0-29,0 1 1,6-1-1,2-1 1,2 0-450,-12 0 1,2-1 0,11-3-293,-16 4-540,10-3 1259,29 6 0,35-8 0,5 9 0</inkml:trace>
  <inkml:trace contextRef="#ctx0" brushRef="#br1" timeOffset="50250">18027 14255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9:12:24.57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13479 9966 14998,'67'5'479,"1"-1"1,-1 0 0,0 0 0,1 0 0,6 0-1,2 1 1,1-2 0,-5 0 0,-8-3-151,0-3 1,-7-3 0,2 0-839,11 1 1,4-2 0,0-1 687,-15 0 1,1-2 0,-1-1 0,-1 0 30,11-3 0,-2 0 0,-4 0-180,-12 2 0,-3 1 0,7 0 149,1-1 1,8-2 0,2 1 0,-3 0 0,-11 3-1620,4-1 1,0 2 1529,9-3 0,11-2 0,2 2 0,-6 4-409,-8 4 0,-4 5 1,1 0 288,0 0 0,1 1 0,1 1-79,9 2 1,1 2 0,-3 1 48,-19 0 0,-3 0 0,2 0 120,11 1 0,2 0 0,2 1 75,-7-1 0,3 0 0,0 0 0,-4 0-429,0-1 1,-3-1-1,1 1 324,5 1 0,1 1 0,-10-1 240,11 6 1373,-22-7-1104,25 6 1919,-30-9-2188,7 1 153,-21-4-333,-9-1 3122,-7-1-5640,-5 0 2428,-1 14 0,-9 1 0,-3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9:12:56.737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12888 4988 13829,'-9'-8'990,"-11"-7"-4942,-19-12 6111,-23-11-1575,21 18 1,-1 3 299,4 1 1,0 3-795,-1 5 0,2 3 859,-15 2-679,-17 17-90,11 2-90,15 2 0,1 1 3302,-15 10-3302,20-9 0,0 2 0,-14 9-45,16-9 0,1 2-135,-15 16 0,0 8 0,16 5-90,8 10-3302,8-2 3482,8 0 0,4-11 180,4 10-90,11-10-90,2-14 0,4-2 0,25 18 0,7-1 3392,11-8-3437,-22-19 0,2-2 90,3 1 0,2-2 0,8 3 0,1-2-45,-10-6 0,3-5 60,2-6 0,4-3 0,-1-3 75,10-8 0,1-4-177,9 2 0,0-4 222,-3-9 0,-8 0-180,-1 4 89,-15 5 1,0 1 90,6 1-1787,11 0 0,7-1 1607,-17 3 0,1 0-45,19-3 0,0 0 45,-19 0 0,-4-1 176,17-14 408,-30-3 1,-6-4 45,-3-21-450,-15-15 3392,-25 22-3437,-6 17 0,-4 0-3437,-18-21 3302,12 19 0,-2-1-105,-7 0 1,-2 2 59,-3 1 0,-4 1 5,-11-6 0,-3 3-5,3 8 0,0 3 45,9 8 0,0 3-135,-5 4 1,2 4-136,-15 1 90,19 7 0,3 3 3295,2 1-3340,-5 10 0,0 4 576,1 4-486,-4 4 0,-1 4 17,18-7 1,1 2-18,-6 8 0,1 2 0,7-4 0,2 0 90,6-4 0,2 1-90,-1 7 0,1 1-45,2 1 1,1 1 44,-2 14 0,1 0 135,6-11 0,3 1 0,4 15 0,9-2 0,10-19 0,4-3-1696,-6 3 0,5-3 1741,13-6 0,4-7-88,23 1 133,-2-8 0,2-1-90,16 0 90,-8-7 0,2-3-1202,-23-4 0,-2-2 1112,5 0 0,1-1 1157,-5 0 0,0-4-1067,0-6 0,-2-3 132,24-12-177,-18 5 0,0-4 0,-7 2 0,-1-3-90,4-3 0,-1-1 1606,-4 0 0,-1 1-1741,15-19 91,-23 18 89,-19 16-3303,-6-2 3393,-11-1-135,-13-10 0,-7-3 90,-11-4 0,-3 1-135,6 2 0,-3 0 225,-19-7 0,0 4 0,24 17 0,1 1-90,-11-7 0,-2 1 1629,2 1 0,-1 2-1629,-13-1 0,-3 2-45,6 3 0,-3 1 0,2 5 0,-5 1 0,5 3 247,-2 3 0,0 4-247,7 4 0,-2 3 0,4 3 0,1 5 0,3 5-45,-6 7 0,5 7-45,14-1 0,6 5-1786,4 5 0,4 3 1741,6-5 0,3 2-1224,3 12 0,4 0 1314,2-18 0,4 0 0,2 12 0,2-2-45,10 8-669,2-18 1,3-2 758,13 8-45,0-11 1,5-1 712,3-7 1,0-4-669,-6-1 0,1-2 1044,20 2 0,2-4-1089,-13-8 0,1 0-106,10 2 0,4-1 106,8-3 0,0-2 1711,-8-2 0,-4-2-1621,-11 0 0,-1-3-1622,11-6 1,-4-3 1666,4-13-1084,-11 3 0,-1-4 1039,-13 3 0,-3-2 127,4-11 1,-5-4-38,-9 2 0,-4 0-1520,9-28 1565,-16-2 827,-9 30 0,-3 1-737,-4 0 0,-1 0-225,2 0 0,-2 1 225,-20-16-1390,-15 1 1120,7 11 668,2 5 1,-4 1-624,7 10 0,-2 1 45,-13-6 0,-5 0 45,4 6 0,-1 3-135,-6 1 0,3 4 0,-12 1 1089,25 9 0,0 4-1359,-13 8 1786,10 0 1,-3 3-1652,-6 7 0,2 2 135,9-3 0,0 2-90,-15 14 0,6 2-3392,5 5 3482,-6 9-180,34-18-540,10 20-1818,3-13 2358,7 22-90,23-18 1,6-4 269,-3-2-45,23 9 0,11-5 45,-14-24 0,2-6 1042,16 5 0,6-1-1072,-13-7 0,3-1 0,0-3 0,-3-3 0,-1-2 0,2-1-30,4 0 0,2-2 0,-3-1 30,-5-1 0,-2-1 0,-2-2 75,16-4 0,-6-2-1014,-15 2 0,-5-2 1419,13-16 2117,-28-4-2117,-19-31-360,-9 20-45,-8 1 0,-5-3 182,-7 4 0,-3 2-182,6 8 0,-4-1 75,-8-3 0,-7-2 0,-1 6 1666,-5 8 0,-2 2-1831,-19-13 0,-6 2 15,16 18 0,-4 3 0,4 4 30,0-1 0,-2 4 30,-11 7 0,-7 5 0,11 2-75,20 2 0,2 2-75,-10 4 0,-5 2 0,7 3-60,10 2 0,4 3-180,-17 12 1,0 5 314,-1 10 0,2 2-1651,7-3 0,3 0 1696,5 1 0,7-3-2269,8 6 2089,13 9-89,22 8 179,2 0 45,-3-31 0,6-2-135,19 3 0,3-6 2448,12 7-2268,-17-13 0,4-5 1786,-1-13 0,0-7-1696,-1-5 0,2-4 0,7 0 0,2-4 45,2-11 0,-5-6-3437,8-19 3347,-29 20 0,-1-2 0,-4-7 0,-2-1-45,12-20 0,0-7 0,-12 16-90,-12 21-90,-4-13 3392,-8 11-3302,-19-16-3482,-2 16 3392,-16-3-449,-13 10-181,1 10-2088,-13 7 2898,-4 31 0,15 5 0,22-7 0,0 1 0</inkml:trace>
  <inkml:trace contextRef="#ctx0" brushRef="#br0" timeOffset="32516">12317 6141 7372,'0'-10'-180,"8"-14"2621,-3 3-2441,5-16-847,-12 3 2556,-18 3-2166,7 8 1087,-15 9 31,8 8 239,2 0-1015,-5 1 564,11 3 1106,-6 12-1016,-10 18 1,-2 6 1696,-11 16-2146,7-10 0,1 2 360,-4 17-360,15-20 1179,4-7 0,-2 3-1089,3-2 0,-1 2 0,-8 17 0,-1 3-90,0 0 0,0 1 0,-1 6 0,0 1 0,4-6 0,0-1-1,-1 4 1,1 2-786,6-14 0,0 1 0,1-2 741,-2 7 0,0 2 568,1-3 1,-3 8 0,1 0 0,2-8-614,2-3 0,1 0-516,-1 0 1,-2 8 0,0-1 0,4-6 560,1 0 0,3-1-45,-2 20 0,1 5-530,7-11 1,1 3 0,2-3 484,1 6 0,2 1 574,1-7 1,1 3-1,0-9-529,2-16 0,1-3-686,1 7 1,0 0 730,-1-8 0,0 0 0,2 11 0,0-1 1472,4 23-1473,-3-18 1,0 1-45,-2-15 0,0 0 0,2 7 0,2 5 30,4 4 0,2 4 0,-1-7-75,-5-15 0,1 0 1179,11 32 1,4-1-1225,-6-28 0,-1-5 0,15 22 90,-5-13 0,2-2 3482,19 7-3437,-15-20 0,1-1 0,-6-6 0,1-1-45,16 4 0,2-1-45,-6-6 0,0-2-1651,1 2 0,-1-3 1651,-3-2 0,-2-3-45,22 1 45,-20-6 0,2-3 45,6-4 0,3-4 90,15-8 0,2-7-30,-18 2 0,0-4 0,-2 0-15,13-9 0,-2-1-45,2-4 0,-3 0 45,-9 5 0,-2-2-45,-8 3 0,1-3 0,0-3 239,10-13 1,1-4 0,-3-2-120,-4 2 0,-3-1 0,-2-1-118,-1-7 1,-1-1-1,-7 3 88,-4-4 0,-6 1 1608,-2-1 0,-3-4-1668,-5 15 0,-1-3 0,1 2 0,-2 4 0,0 2 0,2-5-8,0-4 1,3-6 0,-1 0-1,0 6-22,0 5 0,-1 4 0,1 0 0,0-1 0,0 0 0,-1 1-45,5-19 0,-2 3 45,-7 17 0,-2-3-30,0-5 0,0-7 0,-1-1-1015,-2-2 1,-2 0 0,-2 0 1074,-1 2 0,-2 1 0,-2-1-787,0 1 1,-3-1 0,-2 2 786,-4 4 0,-2 2 0,-1 3-120,-5-14 1,-1 2 89,-1-1 0,0 1 0,2 9 0,0 3 0,4 11 0,0 1 966,-5-8 0,-3-2-966,-6-11 0,-3 1 1568,1 6 0,0 1-1568,7 12 0,-1-1 0,-2 2 129,-2 0 0,-1 2 0,-3 1-189,-5 0 0,-2 2 0,2 2 15,-9-9 0,-1 4-15,2 12 0,-5 3 0,8 7 60,-19 5-90,3 5 0,-2 6-89,-10 15 281,23-2 0,-4 8-432,2 15 0,-2 11 1,3 0 209,7-7 0,3 0 0,-2 4 52,-1 1 1,-3 4 0,1 1-1,4-4-140,3-1 1,4-2 0,-1 1 177,-7 8 0,-2 2 0,1-2 30,9-10 0,1-1 0,-2 3 45,0 1 0,-1 3 0,0 1 0,2-2 15,-2 4 0,3-1 0,1 2-30,-1 4 0,0 2 0,3-1 0,6-5 0,2-1 0,2 1-30,2-2 0,1 1 0,2-1 0,-5 15 0,1 4-45,7-15 0,-1 5 0,1 2 0,1-3 15,0 6 0,1-1 0,-1 1 7,2-7 1,0 1 0,0 0-1,2-3-176,0 1 0,1-3 0,3 5 199,4 2 0,1 5 0,3 1 0,1-5 59,3 0 1,2-3 0,2 4-38,-1 4 1,1 6 0,2-1-1,1-11-22,6 1 0,3-7 209,10 5 1,2-3-255,-6-16 0,1 0 45,5 7 0,4 3 0,0-3 0,2 2 0,-2-4 45,-2-4 0,0 1 15,6 4 0,4 4 0,-2-3-120,3 2 1,2-2 148,-4-6 1,3 0 0,0-2 21,-1-6 1,0-2 0,1-3-142,1-3 0,0-3 0,1-3-15,21-1 0,1-8 90,-6-8 0,0-6-15,-16 0 0,1-3 0,-1 0-30,14-4 0,1-3 30,-3-3 0,4-2 0,-6 0-315,-7 1 0,-2-4 375,6-9 0,4-8 0,-7-3-30,-18 5 0,-6-2 0,1-2-39,5-5 0,1-3 0,-2-2 69,2-10 0,-1-3 0,-3 4-30,-9 14 0,-2 3 0,1-2 29,6-13 1,0-3 0,-2 3 0,2-9 0,-2-1-30,-5 2 0,0-6 0,-2 5-1575,-3 8 0,-2-5 1497,-5 7 0,1-10 0,0-5 0,-2 1 0,-2 8 48,-3-5 0,-2 5 0,1-4-95,0 7 0,1-5 0,0-3 0,0 3 0,-3 6 65,-1-9 0,-2 6 0,-2 0 30,0 1 0,0-1 0,-3 1-30,-3-1 0,-1 1 0,-2-1 0,-2-7 0,-2-1 0,-1 1 0,-1 3 0,-1 1 0,0 2-540,2 12 1,0 2 0,-2 1 539,-8-18 0,-3 3 0,-3-1 0,0 3 78,9 16 1,-2-1-79,-4-1 0,-4-3 0,1 5 0,2 9 0,-2 1 0,-3-3 0,-4-4 0,0 4 1050,-12-6 0,-1 3-1095,-4 0 0,-1 3 0,10 9 0,-2 1-135,-14-2 1,-3 3 262,2 6 0,-4 3-23,13 5 0,-4 1 0,1 3 1059,5 1 0,1 3 1,3 2-1120,-7 1 0,0 7-497,-3 13 1,-5 9 0,6 4 256,15-2 0,5 3 0,-3 0-815,-11 2 1,-2 1 0,3 2 964,10-1 0,3 2 0,1-1-180,-13 12 0,1 1 95,15-15 0,-1 0 1,-1 2 39,-2 3 0,-2 3 0,0 0 0,4-2-165,1-2 0,4-2 0,-1 5-397,1 9 0,0 6 0,1 0 0,5-5 697,-1 9 0,4-2 0,4-1 0,0 3 0,3-5 0,7-11 0,-1 0 0</inkml:trace>
  <inkml:trace contextRef="#ctx0" brushRef="#br0" timeOffset="35782">8897 7198 12653,'0'48'-240,"3"0"0,2 11 1,0-5 1324,-2-2 1,1 0-1116,1 0 0,1 5 0,-2 5-532,-5 10 1,-2 7-1,-1 0 1,0-11 561,-1-4 0,-1-1 0,1 2 0,-1 10 0,0-2 0,-1-16 0,-9 10 0</inkml:trace>
  <inkml:trace contextRef="#ctx0" brushRef="#br0" timeOffset="36434">9737 7027 22374,'68'9'-540,"0"0"0,0 0 1,0 0-1,-6 0 1,1-1-1,-5 0 0,-13-1 360,5 2 630,-18 8 630,-42 23-541,-14 6-269,-15 3 0,-9 3-135,0-9 0,-2-1-1741,-3 3 0,-1-2 2100,-3-6 1,3-6 495,-12 5-1665,46 3 0,12 6-44,31 24 629,-3-27 0,5-2 45,13-6 0,1-4 135,13 8 90,-11-12 0,7 3 0,-4-2-1,-3-2 1,-1-2 1696,17 10 0,-7-4-706,-23-14-4203,-22-12 4293,-31 17-901,-9 3 1,-7 3-225,-12 6 0,-5 1-75,8-5 0,-4 0 0,1-2-150,3-3 0,1-2 0,-1 0-228,-3-1 0,0-1 0,2 1-132,3-1 0,3 1 0,2 0 80,-7 2 0,5 0 0,6 2 0,6 1 0,4 8 0</inkml:trace>
  <inkml:trace contextRef="#ctx0" brushRef="#br0" timeOffset="48132">20761 5200 13463,'-17'0'-360,"-13"7"180,11-2-90,-29 16 958,18-5 0,-4 10-293,-2 19 1,-6 18 0,-2 9 0,1-1 0,5-10-306,0-6 0,4-6 0,-3 8 134,7-5 1,-5 9 0,0 4 0,2 0-1,4-4 1,7-7-105,5 1 0,7-5 0,1-1 1026,-6 18 0,2 3-1027,2-8 1,1 4 0,1-2 1077,1-8 0,0-2 1,1 3-1041,1-2 1,0 3-1,-1 2 1,2 2-80,1-3 1,0 3 0,0 0 0,1 0 0,0-3-34,-1 1 0,1-4 0,1 1 0,0 2 45,-1 14 0,1 4 0,1-1 0,0-8-366,1-11 1,0-5-1,0 5 411,-1 10 0,1 6 0,0 1 0,0-4-45,2 2 0,0-2 0,1 4-19,0-15 1,0 3 0,1 2 0,1 0 0,2-3-27,6 11 0,3-1 0,1-3 0,-1-4-916,-3-4 1,-1-5 0,5 4 802,6 8 1,5 6 0,2-2 0,-3-12-68,1-7 0,0-3 75,1 2 0,2 4 0,0-4-30,8 2 0,-2-8-817,-9-14 1,1-4 951,7 3 0,5-5-334,9-8 0,3-5 424,-1-1 0,3-3 688,18 0 0,2-3-778,-10-4 0,1-3 15,-12-4 0,2-2 0,0-3-30,1-3 0,-1-2 0,0-3-30,1-3 0,0-3 0,-1-1-113,-5-2 1,-1-2 0,-1-1 112,-6 0 0,-1 0 0,-1-3 0,2-3 0,-1-1 0,0-5 0,-3-2 0,0-4 0,-1-3 0,0-1 0,0-3 0,0-2 0,-2-1 0,0 0 0,-3 5 0,-2 1 0,0-2 0,-1-4 0,0-7 0,1-7 0,-1-1 0,-3 4 0,-4 10 0,3-5 0,-3-1 0,-6 6 0,3-11 0,0-4 0,-3 5 0,-5 14 0,-5 4 0,-2 3 0,2-17 0,0-10 0,0 3 0,-3 12 0,-1 3 0,1-4 0,1 6 0,0-3 0,0-1 0,0 0 0,1-6 0,-1 0 0,1-2 0,0 0 0,-1 9 0,0-1 0,0-1 0,-1-1 0,-3 0 279,-2-10 0,-4-3 0,-1 0 0,0 2 0,0 4-279,1 2 0,1 5 0,-2-1 0,-5-3 0,-1 8 0,-4-5 0,-3-2 0,0 2 0,-2 4 0,2 6 0,-9-8 0,0 9 0,-4-3-95,-3-4 1,-3-3-1,-2 1 1,-1 5 94,-8-3 0,-1 6 0,1 2 0,5 8 0,0 2 0,-1 1 0,-7 0 0,-1 1 0,0 4 177,8 8 1,0 3 0,-1 1-178,1-1 0,0 2 0,-1 2 0,-4 1 0,-2 1 0,1 7 0,-20 6 0,2 9-90,14 0 0,-2 7-210,-5 15 0,-4 10 1,9 0 209,11-4 0,2 2 30,-1 3 0,-3 3 0,4-2 297,1 3 0,5-3-237,12-12 0,-1 2 316,-24 26 0,1 2-316,23-24 0,1 1-111,-18 20 0,-1 5 81,14-16 0,1 1 0,3-3-15,-1 0 0,0 0 15,-7 14 0,-5 7 0,4-4 1581,6-4 0,1 3-1484,3-5 1,-1 6-1,0 2 1,3-2-230,2 2 0,2-2 1,1 4 183,2 3 1,1 4-1,1 1 1,3-2-46,4-9 1,2-2-1,1-1 1,1 2-1,1 4 1,0 1-1,1 0 1,1-2 52,2 8 0,1-2 0,1 0-30,2 2 0,1-1 0,1 2 60,1 3 0,0 2 0,1 0-848,-2-14 0,0 0 0,0 1 0,1 0 698,1 1 0,0 0 0,0-2 0,0-2-120,1 3 0,0-3 0,3-3 251,16 17 1,2-10-1,5-7 1,19-10-1</inkml:trace>
  <inkml:trace contextRef="#ctx0" brushRef="#br0" timeOffset="60682">12749 9422 15628,'30'0'990,"13"4"-6381,-18-1 6201,22 9-1528,-20-2 988,10 4-170,11 1 979,20-3-719,-25-6 0,1-1-180,5-1 0,0-1 713,-3-1 0,0-1-758,11 0 0,-2-1 1044,-17 1 1,1 0-1001,19 1 1,2 0 1696,-15 1 0,-2 0-1786,0 0 0,2 0 180,22 3 0,-2-2-90,1 0 0,-7 0 0,3-3 179,-9-8 1,-2-1-1966,-6 2 0,-1 0 1651,2-3 0,-5-1-45,-3 0 0,-1 1-90,-12 2 90,6-1 270,-18 3 989,-10 4-989,-1 0-4588,-2 1 4318,-3 2 0,-9 12 0,-4 6 0</inkml:trace>
  <inkml:trace contextRef="#ctx0" brushRef="#br0" timeOffset="67714">14640 9243 8167,'0'-6'-990,"0"2"9918,0 4-8568,-5 15 1014,-4 41-1015,5-16 1,1 3-12,-2 9 1,2 2-80,2 0 1,1-2-1306,0-7 1,0-1 1260,-1 1 0,0-2-2314,-1 19 2404,-3-14 0,-2 2-109,1-11 0,-2 5 108,-2 11 1,-3 13 0,0 2 0,2-7-195,2-6 0,1-5 0,0 3-602,-5 17 0,-1 4 1,3-6 571,5 1 0,2-4 0,0-8 0,0-2-90,1-4 0,-1 1 45,-1 12 0,0-1 722,2-21 0,-1 0-767,1 6 0,-1 5 0,0-2 45,0 9 0,-1-2-695,1 0 1,-1-3 694,1-14 0,1-4 1562,-1 16-1652,4-7 0,5 1-450,10-13 1,3-2 134,14 26 360,17-27 0,-27-24 90,3 0 0,-1-3 90,34 0-180,-23-2 2268,33-2-2178,-6-2-90,-21 0 0,3 0-45,0 0 0,1 0-45,-2-1 0,-4-1 0,6-5-2178,-15 1 2178,-14-3 0,-11 5-2339,4-13 2049,-6 5 1,-5-14 0,-7 6 0</inkml:trace>
  <inkml:trace contextRef="#ctx0" brushRef="#br0" timeOffset="68754">14850 9161 15628,'57'-6'674,"0"0"1,0 0 0,21 0 0,-10 4-5886,-7 10 5661,4 5-1168,6-2 853,-33-6 0,1-1 1212,29 1-1347,-26-3 270,-19-1 0,-17 0 2178,0 0-2358,-6-1 0,0 1 3572,-5 25-3662,2-13 270,-11 41-1,2-13 1,0 4-135,-2 17 0,0 4-75,3-13 0,0 2 0,1 0 0,2-5 0,0 0 0,0 2-1101,-1 11 0,0 2 1,0-3 1130,-1 5 0,-1 0 30,0-1 0,-1 3 0,-1-2-50,3-13 0,-1-3 0,0 2 110,-1 7 0,-1 3 0,1 0-60,1 4 0,1 1 0,0-4-75,0 2 0,0-1 75,4-11 0,0 2 0,-1-1 59,-4 16 1,0 0-112,1-16 0,1 2 1,-1 1-9,0 0 0,-1 1 0,0 0 30,0 0 0,-1 1 0,2-3-45,-1 12 0,1-2-1,-1 9 1,1-4-1081,5-28 1,2-3 1035,-3 32-1481,6-53 1301,0 12 162,0-18-72,0 6 1517,0 4-1877,0 2 2269,1-4-2809,1-6-179,-1-12 719,-1-1 450,-2-13 0,-8-17 0,-4-14 0</inkml:trace>
  <inkml:trace contextRef="#ctx0" brushRef="#br0" timeOffset="72817">15325 9930 19136,'45'23'1709,"-5"-5"-1574,3 0 0,2 0-45,4-2-1991,2-6 0,6-2 2216,1-5 0,4-2-136,-5 1 1,3-1 0,-1 0 166,-4-1 1,0-1 0,2-2-347,2-2 0,5-1 0,-1 0 0,-5-1-175,-5 1 1,-3-1 0,5-1 151,8-1 1,6 0 0,2-1-1,0 2 113,0 1 0,1 2 0,0 0 0,0 1 22,-1-1 1,0 0-1,-1 1 1,0 0-68,-1 0 0,0 1 0,-2 1 0,-4-1 15,0 1 0,-3 0 0,5-1 47,-7 0 1,6 1 0,2-1 0,-2 0 0,-6 0-777,1 1 1,-5-1 0,7 0 668,-5 0 0,8 0 0,4-1 0,0 0 0,-4 0 0,-7 0 0,9-2 0,-7-1 0,1 1 558,7-1 1,2 0-1,0-1-513,-14 2 0,0-1 0,2 1 0,3 0 99,3 0 0,3 2 0,3 0 0,-1-1 0,-2 1-99,6-2 0,-2 1 0,0-1 0,1 1-23,5 1 1,2 0-1,-2 0 1,-7 0-23,-9 0 0,-5 0 0,-5-1 45,-4 0 0,1 0-131,22-5 1,10-1 0,-5 0 115,-22 4 0,-4 0 0,4 0-30,16-4 0,3 1 0,-8 1 45,-12 2 0,-10 3-1580,2-1 1625,-17 3 2534,-20 1-2264,-5 1-2609,-1 0 270,-6-1 1568,-1-1 1,-11-5 0,-2-1 0</inkml:trace>
  <inkml:trace contextRef="#ctx0" brushRef="#br0" timeOffset="73415">20054 9240 20845,'56'0'-1259,"-11"-1"0,3 3 1303,6 5 1,3 3 135,3 2 0,-1 2-90,-11-1 0,-5 2 135,-5 4 0,-3 2 405,30 15-361,-23-13 1,4 0-45,11 4 0,-1-2-135,-15-7 0,-1 0 135,6 2 0,-6-2-135,-11-4 359,0 9 1620,-61 37-1836,2-23 1,-13 8 0,-6 5 0,-2-1 0,5-4-1150,-2 2 1,2-3 0,-2 1 0,-2 2 879,-3 2 0,-3 3 0,-2 1 0,1-3 0,4-7-24,-7 1 0,4-8 0,1-4-390,-15-1 0,5-6 180,19-5 1,1-1 269,-19 0 0,7-3 0,25-3 0,-17 6 0</inkml:trace>
  <inkml:trace contextRef="#ctx0" brushRef="#br0" timeOffset="73637">20466 10576 14902,'22'39'0,"-3"-2"0</inkml:trace>
  <inkml:trace contextRef="#ctx0" brushRef="#br1" timeOffset="107251">12837 9301 24575,'0'0'0</inkml:trace>
  <inkml:trace contextRef="#ctx0" brushRef="#br0" timeOffset="110416">12617 10161 13931,'31'-1'-450,"2"1"-1191,12-1 1821,2 1-230,-10 5 544,0 6 1,2 4 1104,27 20-1420,-21-9 1,4 7 120,-2 5 0,4 6 0,-2 1-210,-3-2 0,-1 0 0,2 8-16,-9-6 1,4 8 0,1 3 0,0 2 0,-3-2 0,-3-4 105,2 5 0,-5-5 0,-1 2 0,1 7 12,-8-5 1,2 5 0,1 4 0,-2 2 0,-2 0-1,-2-4 1,-4-4-58,0 9 0,-6-6 0,-2 1 0,1 7-33,-2-8 1,1 6 0,0 5 0,-1 0 0,-1-2 0,0-5 0,-2-8-313,0 14 1,-3-10 0,1 5 262,-1-7 1,1 7 0,0 0 0,-1-5 0,0-11 36,1-5 0,-1-1 340,0 7 0,1 8 1,-1 2-1,-1-7-385,2 9 0,-2 0-45,0 5 0,0 7 0,0-4-45,-1 4 0,0-4 45,1-7 0,1 1-60,2-5 0,1 4 1,1-9 19,-3-17 1,2-2 84,7 26 0,2-2 2148,3-4-2058,-2-11 0,3 0 68,-5-11 1,3-1 21,8 7 0,1-3 3347,10 6-3392,11 6-3482,-14-16 3392,20 14-90,-16-15 45,-5-8 0,1 0-2314,12 5 2269,0-1 0,-11-5 0,-16-10 2269,4 5-2269,1 0 0,25 13 0,-4-8 3392,4 2-3392,-9-13 0,6 2 0,-7-4-3392,26 7 3392,-22-9 0,0 0 0,-17-6 0,-17-2 0,-3-1 0,-6 0-4408,0 0 4408,-16-1 0,-4-6 0,-15-1 0</inkml:trace>
  <inkml:trace contextRef="#ctx0" brushRef="#br0" timeOffset="111072">14498 14181 20485,'64'16'-720,"-1"0"1,1 2 0,-6 2 1798,3 17-585,-25-14 1,3 3 45,11 8 0,1 3-226,-2-2 1,1 1-270,1 0 0,-1 0-45,0-1 0,-2 2-90,-2 6 0,-5 0 315,-12-15 0,-6 1 404,-6 13 1,-11-4-270,-22-12 180,-32 19-225,13-15 0,-3 1-1877,5-4 1,-3 1 1741,-19 14 0,-2-1-1224,21-16 0,-1-2 1493,-23 12 1,0-2-849,21-15 1,3-2 533,-6 4 0,4-3-2654,7-9 720,24-7 1260,5-1-541,2 0 1080,2 24 0,3-3 0,2 22 0</inkml:trace>
  <inkml:trace contextRef="#ctx0" brushRef="#br0" timeOffset="112265">15383 13714 17427,'58'18'-1889,"-12"12"-3052,1 21 5751,-25 6-360,-14 4 1,-4 7 44,-2-8 0,-1 5-57,0-11 0,0 6 0,0 3 0,0-2-191,0-2 1,-1 0-1,0 0 1,-1 2-114,0 3 1,-1 1 0,0 1 0,-2 3 27,0-3 0,-1 4 0,-2 1 0,1-1 0,-2-2 40,-1 5 1,-2-2-1,0-1 1,0 0-78,2-9 1,-1 0 0,0 0 0,1-2 0,-1-3 24,-2 12 0,0-5 0,1-1-372,3-6 1,1-1 0,2-5 446,1 2 0,1-2 556,0 4 1,2-3-692,7 7-90,30-5-90,9-21 90,4-10 0,3-3 314,8-4-404,-1-6 1,1-2-271,9-3 225,-25-2 0,1 0-939,-5-1 1,-2 0 444,9 0 1156,6-6-1786,-26-1-2147,-6-2 3406,-18-3 0,-14-5 0,-7-6 0</inkml:trace>
  <inkml:trace contextRef="#ctx0" brushRef="#br0" timeOffset="113032">15339 14466 20305,'64'-12'-210,"0"1"0,0-1 0,0 1 1,4-4-1,-3 1 0,-8 7 480,-7 13 0,-6 4 44,-7 1 1,0 0 0,11 3 0,4-1 15,-2-2 0,5-2 0,-4 0-286,8 0 1,-1-1-270,14-1 1,-3 0-91,-28-2 0,-5-1 225,10 3-270,-15 3 91,-23-5 269,0 12 179,-6 7 136,-7 15 0,-5 12-105,0 1 0,-1 6 0,-1 2-318,0-6 0,-1 2 0,0 2 0,-1 1 333,-2 9 0,-1 3 0,-1 1 0,1-2 44,0-3 1,0-1 0,0-1 0,0 0-23,0-2 1,0 0-1,1-1 1,0-1-9,-3 9 1,1-1 0,1-1-994,1 2 1,1 0-1,1-8 799,3-12 0,2-2-757,0 27 1,4-10 621,5-37-180,3 15 0,2-4 90,1-21 75,10 28-705,-3-13-269,0 5 1998,-1-11-1729,-7-14 3303,0-11-2493,7-32 0,0-15 0,5-14 0,0-3 0,1-1 0</inkml:trace>
  <inkml:trace contextRef="#ctx0" brushRef="#br1" timeOffset="115545">16301 16328 24575,'0'0'0</inkml:trace>
  <inkml:trace contextRef="#ctx0" brushRef="#br0" timeOffset="116134">16003 16211 20575,'34'10'1709,"-10"-3"-1439,44 18-90,-33-13 0,3 1 0,8 0 0,7 0 0,0 0-150,2-1 1,2-1 0,0-1 29,1 0 0,0 0 0,2-2 150,9 0 0,2-1 0,-2-1-60,-14-2 0,-2 0 0,2 0-273,5 1 0,2 0 0,0 0 213,2 0 0,0 0 0,-2-1 0,-6-1 0,-2 0 0,4-1 0,-3 0 0,4 0 0,-1-1 0,-4 0-45,22-1 0,-4-2-45,-17 0 0,1-1 0,-9-1 0,8-5 0,-8-3 0,-32 6-270,-16-5 495,-8 6-1934,-35-4 1321,-4 26 1,-3 8-1,11-12 1,-1 2 0,-17 21-1,-1-1 1</inkml:trace>
  <inkml:trace contextRef="#ctx0" brushRef="#br0" timeOffset="116649">17548 15939 25073,'48'27'-1410,"1"0"1,-4-1 0,0 2 1319,2 4 0,-2 1 450,-4-1 0,-2 1-46,0 0 1,-1 2 90,0 0 0,-1 0-45,-7-8 0,-1-1-136,0-1 1,-1 0 225,21 25-450,-27-11-90,-7 18 90,-29 4 45,-13-10 0,-6 0-1696,8-15 0,-6-1 1801,-16 7 0,-11 2 0,1-5-15,-6-5 0,-1-5-892,18-6 1,0 1 0,0-3 801,-17 2 0,7-6-135,9-2-180,-21 4-269,31-8-3059,18-4 3598,60-3 0,-2-16 0,-1 5 0,0-1 0</inkml:trace>
  <inkml:trace contextRef="#ctx0" brushRef="#br0" timeOffset="117333">18367 15891 18327,'-8'50'584,"-1"0"1,1 0 0,-3 15-1,3 0-179,7 2 0,3 1-106,-1-16 1,0 1 0,0 1-120,0 2 0,0 0 0,0 4 44,0 6 1,0 6 0,0-1 0,0-6-429,0-8 1,0-5 0,-2 6 270,-2 12 1,-1 8-1,-2 1 1,-1-8-38,-2-12 0,-2-4 0,0 1 160,-4 14 1,-1 2 0,0-5 34,-3 1 0,1-9 135,2 9-360,26-38 270,43-17-135,6-7 0,8-3-105,-19 0 0,2 0 0,4-1-104,3 0 1,6-1 0,1-1-1,-4 0-136,4-3 0,-2 0 1,-1-1-1,1 1 0,0-1 0,-5-1-60,1-3 0,-8-1-179,3-1 269,-23 2-4003,-15 3 3104,-9 3 671,-1-3-1211,-15-13 1052,-4-4 0,-14-20 0,1 0 0</inkml:trace>
  <inkml:trace contextRef="#ctx0" brushRef="#br0" timeOffset="118065">18615 15810 18956,'57'-11'-510,"0"-1"1,7-2-1,1 0-2320,0 3 0,0 1 3099,-6 1 1,0 3 704,-2 7 1,-3 6-660,-13 3 0,-4 4-795,2 3 0,-2 2 615,-3-1 0,0 2-45,0 0 0,-1 0-90,12 6 0,-10-5 2269,-24-14-2000,-9-5 91,-1 1 180,-9 19-136,-2 14 1,-2 9-270,-5 17 0,-2 9-90,3-15 0,-1 6 0,-1 2 0,1-2 0,1-6 0,1 0 0,-1-1 0,0 4 45,-1-2 0,-1 3 0,0 1 0,0-1 0,1-3 45,0-2 0,0-2 0,2 0 0,-1 3 170,2 0 1,-1 4 0,2 1 0,0-1 0,1-5-217,0 12 1,1-4 0,1 3 0,3-6 0,1 3 0,0-1 0,4-8-90,2 7 0,3-7-90,-1 0 0,2-8 90,2-13-180,0-13 1,-6-18-2250,1 0 1862,-9-16 0,-3 5 0,-7-11 0</inkml:trace>
  <inkml:trace contextRef="#ctx0" brushRef="#br0" timeOffset="119880">18873 17329 13401,'43'5'1169,"14"15"1,7 5 252,-10-10 0,6 0-1085,2 1 1,9 2-1,4 0 1,-3-4-181,-11-6 0,-2-4 1,1-1-1,3-1-11,0 1 1,3-1-1,2 0 1,1-2-1,1-3-71,-4-1 0,3-2 0,1-2 0,-1 0 0,-3-1 0,-4 1 124,5-1 1,-5-1 0,-2 1 0,2-2-43,7-1 0,3-1 1,-6 0-1,-12 2 1664,17-6-1192,-38 9-269,-30 7 90,-3 1-810,-9 0 0,0 0-1071,-30 1 1431,-1 14 0,-3 4 0,-27 7 0,20 1 0,0 0 0</inkml:trace>
  <inkml:trace contextRef="#ctx0" brushRef="#br0" timeOffset="120432">20531 16912 21295,'64'24'-870,"0"0"1,-4-1-1,-1 3 870,-3 4 0,-1 2 585,-3-1 0,-2 1-450,-7-5 0,-2-1 269,2 2 1,-1-3 405,17 8-496,-25-14 1,-1 0-3617,15 7 3662,-19-8-2538,-23-14 2537,-1 1 181,-10 7-360,-2 1-225,-15 18 0,-8 9-180,-8 6 0,-7 6-45,4-9 0,-6 5 1,-1 2-1,2-5 768,-1 1 0,2-3 1,-3 0-657,-1-3 1,-3 2 0,0-4-1,5-7-22,-9-2 0,3-7 1594,3-1 0,2-5-1414,-14-3 0,38-13 0,10-2 0</inkml:trace>
  <inkml:trace contextRef="#ctx0" brushRef="#br0" timeOffset="120598">21553 18076 25972,'-28'17'0,"2"0"0</inkml:trace>
  <inkml:trace contextRef="#ctx0" brushRef="#br0" timeOffset="-163998.75">26433 6912 19046,'17'34'360,"-1"0"0,3 3 0,-1 8 575,-8 7 0,0 13 1,-2 6-1,-2 1 1,0-5-599,-1-1 0,-1-4 1,-1 2-1,-1 4-563,-1-6 1,-1 6 0,0 1-1,-1 1 1,0-4 0,-2-6 315,0 2 0,-2-6 0,0-2 0,0 3 44,2 5 1,-1 1 0,1 0 0,0-3-45,0 6 0,0-3 0,1 2-45,0-3 0,0 2 0,0 1 0,1-4-15,-1 4 0,1-4 0,0 1 0,0 0 0,0 0 0,1 2 0,-2 7 0,1 2 0,0 6-626,2-13 0,-1 4 0,1 2 0,1 0 0,-1-3 596,1 3 0,-1-2 0,1 1 0,1 3 15,0-13 0,-1 4 0,2 1 0,-1 0 0,1-3 0,0-3-284,1 9 0,1-4 0,0-3 0,-1 0 269,2 12 0,0-2 0,-1 3-74,-1-5 0,0 4 0,0-1 0,-1-6 74,-1-2 0,-1-5 0,1 1 77,0 4 0,0 2 1,-2-1-78,-2 3 0,-1 0 0,-1-3 604,-2 7 0,-3 0-604,0-6 0,-1 4 0,-1-3 609,1-17 1,-1-2 0,0-1-610,-4 23 0,1-4 206,4-19 1,2-6-207,1 7 283,6-25-553,14-15 1553,14-6-1193,33 0-45,-14-3 0,4 1-45,14-1 0,5 0 30,-16 0 0,2 0 0,2 0-30,7 0 0,2 0 0,1 0 0,3-2 0,1 1 0,2-2 183,-16 1 0,2-1 0,0 0 0,1 0-183,0 0 0,-1-1 0,2 1 0,-1 0 0,1 0 0,1-1 0,0 1 0,0 1 0,-1 1 0,0 0 0,0 1 0,0 1 44,1-1 1,-1 1 0,0 1 0,1-1-45,0 1 0,0-1 0,1 1 0,-1 0-54,0-1 1,0 0 0,0 1 0,0-2 53,1 1 0,0 0 0,-1-1 0,-4 0-1078,-1 0 0,-4 1 0,0-1 1078,4 0 0,0 0 0,-6-2-30,-10-1 0,-1-1 30,13-3 0,-2-1 0,15-9-180,-18 0-848,-34 9-1131,-10 5 2159,-27-2 0,-9-2 0,-23-6 0</inkml:trace>
  <inkml:trace contextRef="#ctx0" brushRef="#br0" timeOffset="-162590.75">26838 7136 16866,'48'2'854,"1"0"1,24 8-2607,-10-3 1,3 2 2111,-18 2 0,-2 2 780,-2-1 0,-1 1-870,28 7 597,-16-5 1,0-2-643,-18-5 0,3-1 110,14 2 1,9 0 0,0-1-96,-7-2 0,0 0 0,4-1-83,5 0 1,5 1-1,2 0 1,-1-1-91,-2 0 1,0-1-1,-1 0 1,2 1-24,4 0 1,1 0 0,0 0 0,-1 0 0,-4 0 0,-1 0 0,0 0 0,-2-1-45,-5 1 0,-2 0 0,0-1 0,-2 1 30,10 1 0,-3 0 0,-2 0-30,-7 0 0,-2 1 0,-3-1 1638,8 3 0,-7-1-1638,7 3 0,-21-2 90,-31-7 0,1 1 360,-6-1 352,-1 12-712,-6 27 0,-10 31-90,3-19 0,-3 6 45,-2 9 0,-1 5-45,5-14 0,1 4 0,1 3 0,2-8 0,0 2 0,2 1 0,-1 2-651,1-5 0,1 0 1,0 2-1,0 1 0,1 1 651,-1 7 0,0 0 0,0 2 0,0 1 0,1-1 0,-1 2 0,1-1 0,1 1 0,-1 1 0,0 0 0,1-8 0,0 2 0,1-1 0,-1 1 0,0 0 0,0 0 0,1-2 0,-1 0 0,0 1 0,0-1 0,0 0 0,0 0 0,0 2 0,-1-1 0,0 0 0,1 0 0,-2 1 0,1-1 0,-1 0 0,1 0 0,-2 1 0,1-1 0,0 0 0,0 0-121,-1 0 1,1-1 0,0 0-1,0 0 1,0 0 0,0 0 120,0-3 0,0 0 0,1-1 0,-1 0 0,1 0 0,0 0 0,0 8 0,0 0 0,0 0 0,1-2 0,0-1 0,-1 6 0,1-1 0,0-2 0,1-2 0,0 10 0,0-4 0,1-2 0,1-9 0,-1-2 0,2-2 0,-1 12 0,2-5-175,1-12 1,1-5 174,1 22 0,1-24 0,-5-19 2754,-1-12-2754,0-10 1000,1-5-1473,0-1 1,-3-5 0,1 0 0</inkml:trace>
  <inkml:trace contextRef="#ctx0" brushRef="#br0" timeOffset="-160551.75">26032 5986 19946,'-14'62'-675,"6"-19"0,0 4 945,1 18 0,1 1-2965,0-14 0,2 0 2994,0-3 1,2 2 0,-1 4 104,2-1 1,1 2 0,0 4 0,0 2-405,0 0 1,-1 4-1,1 2 1,-1 2-1,0 2 115,0-9 1,0 2 0,0 2-1,0 1 1,0 1 0,-1 0 0,0-1-89,0 0 0,-1 1 0,0-1 0,0 1 0,-1 0 1,0 1-1,-1-1 11,0 4 1,-1 0-1,-1 0 1,0 1-1,-1-1 1,0 0 0,-1 0-63,0-2 0,-1-2 0,0 0 0,0 1 1,-1 0-1,-1 3 0,0 1 105,1-10 0,-1 3 0,0 1 0,-1 2 0,0 0 0,0 0 0,0 0 0,0-2 0,1-1 0,1-2-3,-1 4 1,1-2 0,1-1-1,-1-1 1,1-1 0,0 0-1,0 0 1,-1 0-67,-1 8 1,-2 1 0,1-1 0,0 0 0,1-1 0,0-3 0,2-2 129,0 8 0,2-3 0,1-2 1,1-3-1,-1-1-75,1-1 1,1-4-1,0 0 1,0 3-86,-1-2 0,1 3 0,0 0 0,0 0 0,0-2-5,0 5 1,1-1-1,0-2 1,1-3-8,-1 7 0,2-3 0,0-9 30,-6-11 0,15-10-107,16-26 0,14-7 0,12-4 0,11-5 1,10-5-1,7-3 0,6-2 0,4-2 0,3-2 1,0 0-1,-1 0 0,-3 0 0,-4 2 1,-6 2-1,-9 3 0,-9 4-4,19-2 0,-13 3 1,-5 2-1,1-1 0,6-1 1,11-3 124,-23 2 1,6-2 0,6-1 0,3-1 0,4-2 0,3 0 0,2-1 0,2-1 0,0 1 0,1 0 0,-1 0 0,-2 1 0,-2 1 0,-3 2 0,-3 1 0,-5 1 0,-5 3 0,-5 2 43,27 0 1,-8 5-1,-6 2 1,-5 2-1,-2 1 1,-2-2-172,6 0 1,-5 0-1,-1 0 1,3 2 240,3 1 1,5 3 0,0-1 0,-8-2 0,-14-3-129,11-13 0,-46-12 0,-60-23 0</inkml:trace>
  <inkml:trace contextRef="#ctx0" brushRef="#br0" timeOffset="-159815.75">26239 6567 10854,'72'5'70,"0"0"0,0 0 0,0-1 0,0 1 1,1 0-1,-1-1 0,0 1 0,0 0 1,0 0-1,0-1 0,0 1 0,0 0 0,0 0 1,0-1-1,0 1 0,0 0 0,0 0 1,0-1-1,0 1 0,0 0 0,0-1 0,0 1 1,4 0-1,2 0 0,2 1 0,0-1 1,1 0-1,0 1 0,-1-1 0,1 1 0,-2-1 1,-2 0-1,-1 0 0,-2 0 0,-4-1 1,-2 1-1,-4-2 0,-4 1 0,-4-1 1,-4 0-1,-6-1 607,32 1 1,-15-2 0,-7-1 0,4 2-633,9 0 0,1 1 0,-1 0 0,-3 0 424,2-1 1,-4 0 0,-2 1-410,-2-7 0,-1 2 0,-15 24 1,-29 7 1,-7 13 0,-6 12 0,-5 10 0,-4 8 0,-3 7 0,-3 4 0,-3 4 0,0 1 0,-1 1 0,0-3 0,1-2 0,1-6 0,3-6 0,2-9-17,1 10 0,0-8 0,0-4 0,1-2 0,-1 0 0,0 3 0,-1 6 0,-1 8-22,3-18 1,0 5 0,-2 4-1,1 4 1,-2 3 0,1 3-1,-1 1 1,0 2 0,0 1 0,0 1-1,0-1 1,0-1 0,0-2-1,1-1 1,-1-4 0,2-2 0,0-4-1,0-5 1,1-5 351,-4 29 1,1-7-1,1-5 1,0-5-1,0-2 1,2-2-1,-1 0-375,-1 7 0,1-4 0,1-1 0,0-1 0,1 3-436,1 7 0,1 3 1,1-1-1,1-4 1,2-8 15,2-4 0,2-7 0,1 1 203,0 18 0,1 2 1,3-11-1,0-16 1,6-15-1,10-24 1</inkml:trace>
  <inkml:trace contextRef="#ctx0" brushRef="#br0" timeOffset="-159671.75">30113 11342 20479,'47'-3'0,"1"1"0,-4-1 0,1 0 0</inkml:trace>
  <inkml:trace contextRef="#ctx0" brushRef="#br0" timeOffset="-159524.75">30379 11220 13875,'-15'26'0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25:08.7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2805 16522 19946,'58'-37'45,"-14"13"0,11-1-81,-3 5 0,9-3 0,7 0 0,5 0 0,1 4-661,-15 6 1,5 2 0,3 2-1,1 0 1,0 1 0,0-1 0,-3 1-1,-3-2 712,5-2 0,-5-2 0,-1 1 0,0 0 0,3 1 0,4 3 75,-5 3 0,6 1 0,4 1 0,1 1 0,0 1 0,-3 1 0,-4 0 0,-7 0 0,-9 0-390,9 1 1,-12 0 0,9 0 434,6 0 0,9 0 0,6 0 0,2 0 0,-3-1 0,-8 1-110,3-1 0,-8 0 0,2 1 0,12-1 89,-22 0 1,5 0-1,5 1 1,4-1-1,3 0 1,1 0-1,2 0 1,-1 1-1,-1-1 1,-2 0-1,-3 1-54,8-1 0,-3 0 0,1 1 0,-2-1 0,0 1 0,1-1 0,-1 1 0,1-1 0,1 1-144,-5-1 1,0 0-1,1 0 1,0 0-1,0 0 1,0 1 0,0-1-1,-1 1 1,0-1-1,0 2 114,5-1 0,1 1 0,-1 0 0,0 0 0,0 0 0,-2 1 0,0 0 0,-2 0 0,-2 0 8,4 1 1,-4 0-1,-1 1 1,-1-1 0,1 1-1,2 0 1,3 0 1,-4 0 0,2-1 0,2 1 0,1 0 0,1 0 0,0-1 0,1 1 0,-1 0 0,0 0 34,-6 0 0,2 0 0,0 0 0,1 0 0,0 0 0,-1-1 0,-1 1 0,-2 0 0,-2-1 0,-2 1-49,6-1 1,-3 0 0,-2 1 0,-1-1 0,-1-1-1,1 1 1,1 0 51,5 0 0,2 0 0,2 0 0,-1 0 0,-4-1 1,-5 1-1,-8-1-17,5 0 0,-10 0 0,11 1 94,0 0 0,11 0 0,7 1 0,3 1 1,-3-1-1,-5 0 0,-11 0-94,8 0 0,-10 0 0,8 0-60,-10 0 0,8 0 0,3 0 0,-1 1 0,-6-1 0,-10 0 0,17 1 0,-13-1 579,-19-1 0,-3 0-668,33 1 89,-54-3 269,0 0-164,-14-1-15,-2 0 300,-6 0-390,-57 29 0,3 1 0,6-1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26:43.6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17834 2757 19689,'7'-23'3508,"-3"1"-6384,-6-36 3236,-9 21 0,-3 0 508,2-5 1,-9 1-690,-17 4 1,-16-2 0,-7 5 0,2 10-90,-14 17 0,-1 14 0,-2-1-90,10-10 0,-3-3 0,2 4 0,6 10-374,-7 18 1,6 11 0,14 4 373,18 6 0,13 3-622,10 3 0,10 1 622,14 3 0,8-1 720,-2 1 1,6 0-721,5-12 0,8 0 0,2-1 0,1-1 0,2-1 0,1 1-300,-4-3 0,1 2 0,0-1 0,-2 0 180,4 3 0,-1 0 0,-3-3 75,8 10 0,-8-5-225,-13 2 2218,-23-24-1408,-13 32-356,-11-25 1,-8 2-50,-21 18 0,-7-2-90,3-10 0,-3-5-701,-12 1 1,2-8 700,24-17 0,4-6-45,-25-11-180,9-25-449,19 6-810,-9-13 1059,6 22 1,7 9 0,-4 9 0</inkml:trace>
  <inkml:trace contextRef="#ctx0" brushRef="#br0" timeOffset="1151">19023 2607 14722,'-20'-15'900,"0"0"2441,-8-6-1902,0-1-1797,1 8 1078,-32 24-586,25 11 1,1 6-310,-4-2 1,1 2 264,-10 20 0,0 5 561,4-1 0,-1 7-606,7-3 0,-3 9 0,0 2 0,3-5-15,0 1 0,3-4 0,2 6-354,2 2 0,0 7 0,5-1 0,11-11 324,9 1 0,18-7 0,21-4 0,15-1 0,1-8-45,4-8 0,3-7 447,-7-4 0,2 0 0,-6-6-492,26-1-55,-15-4-395,-16-4-359,25 1 89,-26-6 1819,9-12-1009,-14-5 0,4-15 0,-8-4 0</inkml:trace>
  <inkml:trace contextRef="#ctx0" brushRef="#br0" timeOffset="3052">20605 2786 12978,'-4'-9'-90,"-1"2"-1127,-2-7 1846,-4-5 2507,-12-12-2326,2 3-1153,-3 2 2951,-32-8-2428,32 22 765,-37-5 1,-6 4-766,11 15 756,9 2 0,-9 3 0,7 4-802,9 8 1,5 4-90,-7 0 0,4 5-90,15 12 0,10 2-44,14 24 3391,4 1-3392,19-8 0,10 3-135,-1-10 0,4 1-1116,-5-2 1,2 4-1,-1-2 1116,10 7 1,-2 2-166,-13-5 0,-3 3 0,-4-7 390,-4-16 0,-5-1 165,-1 40 1,-13-3 464,-27-21-1475,6-18 1,-1 0 1383,-23 15 91,-9-12-315,19-24 0,-1-3-46,-25 6-179,-7-18-100,11-28-1789,26 6 90,-6-9 1709,30 21 0,5 4 0,0 0 0</inkml:trace>
  <inkml:trace contextRef="#ctx0" brushRef="#br0" timeOffset="3401">21080 2623 25702,'58'-1'420,"0"-1"0,11 6 0,0 5-780,-14 7 0,-1 4-450,15 4 1,0 0-208,-13-1 1,-1-1-19,3-1 1,-6-5 357,-4-6 1,8 2 0,-26-9 0</inkml:trace>
  <inkml:trace contextRef="#ctx0" brushRef="#br0" timeOffset="3667">21731 2704 21385,'-20'53'989,"1"-1"1,-1 1-1,-3 7 1,1 0-811,3-1 1,0 4 0,1-4-90,-1 2 0,-2 3-450,0-1 0,-3 11 1,0-1-1,3-8 180,-2 3 0,1 1-207,5-9 1,-4 11-1,1 3 1,1-5-1,4-15 1,3-10-1,1-3 1,-2 15 0,0-1-1,0 0 1</inkml:trace>
  <inkml:trace contextRef="#ctx0" brushRef="#br0" timeOffset="3920">20855 4279 24623,'63'-6'269,"1"0"1,-11 3 0,1 2 0,-4 3-450,-4 3 1,1 5-601,18 13 0,8 8 1,-6-1 149,-11-1 1,1-3 156,-4-9 1,9 0-1,-1-3 1,-10-5 0,-8-4-1,-4-8 1,15-16-1,0 0 1</inkml:trace>
  <inkml:trace contextRef="#ctx0" brushRef="#br0" timeOffset="11234">16611 4380 13994,'46'9'2069,"17"-3"-1755,-15-3 1,13-1 0,4 2 0,-5 0-525,1 4 0,-2 0 0,4 0 668,2-1 0,5-1 0,-2 0 1,-9 2-639,4 5 0,-12 0 1505,1-1-66,-45-10 900,-71-22-1664,12 13 0,-7 1-405,9-2 0,-2 0 0,1 1 235,-17 1 0,3 4-370,10 1 0,6 0 2279,-1 0-2234,-7 0-180,34 0-450,4 1-4021,46 1 4291,4 2-91,20 3 1,17 1 0,-7 0 405,-16-2 0,0 1-761,11 1 0,6 1 0,-14-1 717,-14-2 857,-20-2 221,-25-3 1814,-35 3-2803,-5 5 0,-11 3 0,4-1-226,6-1 1,1-1 165,-4 0 0,-3 1 0,16 5 60,19 25 0,31-17 0,8 26 0</inkml:trace>
  <inkml:trace contextRef="#ctx0" brushRef="#br0" timeOffset="15586">18161 4615 22104,'26'-9'1260,"3"3"-3866,16 2 1,8 3 2470,-1 5 0,0 2 0,3-2 0,-2 1 794,-11 2 1,-6 0-930,4-3 1670,-27-3-591,-8-10-2627,-19 0 1907,-18-5 2000,-28 5-2449,-5 13 90,24 0 0,3 2 360,-4 3 0,13 0 90,39-9-1169,32-7 539,-10 4 450,23-1 0,4 2 0,-2 8 0,-4-1 0,0-1 0</inkml:trace>
  <inkml:trace contextRef="#ctx0" brushRef="#br0" timeOffset="46424">25476 2826 11394,'-19'-51'180,"-6"-5"1085,-3 22 1,-4 3-1311,4 6 0,-6 3-314,-23-2 0,-12 3 0,1 5 329,12 8 0,1 6 0,-5 2 285,2 1 1,-6 2 0,-2 2-1,0 1 1,6 1-46,-13 3 0,4 1 0,-2 5 59,8 1 1,-2 3 0,2 3 0,10-1-135,-9 6 0,22 11-338,37 16 1,19 18 0,11 3 0,-2-9 291,-2-15 1,3-5 0,4 3-36,3 2 0,4 5 0,4 2 0,-2-4 0,-4-8 87,12 11 0,-1-6 9,-11-12 0,1 0 0,-3-1-60,5 4 0,2 2-120,8 7 0,5 6 0,-6-6-60,-9-8 0,-3 0 90,11 16 0,-8-2 180,-23-1 2151,-19-18-1522,-38-5 145,-6-20-730,9-4 1,-4-4-45,2-5 0,-5-7 0,-15-9 0,-8-6 0,7 1 1441,16 7 0,1-1-1921,-17-9 0,-7-4 1,16 6-1410,16 7-1529,-15-11 2390,35 13 0,6-6 0,8 2 0</inkml:trace>
  <inkml:trace contextRef="#ctx0" brushRef="#br0" timeOffset="46891">26191 2801 21025,'-31'66'-900,"14"-35"1,-4 4 1109,-9 15 0,-6 8 0,0 1 59,1-4 1,0 0 0,-6 6-989,8-9 1,-5 4-1,-2 4 1,-1 1-1,1 0 1,0-2 613,5-6 0,-1 1 0,1-2 0,0 1 0,0-1 0,0 0-273,-8 10 0,0 2 1,0-1-1,2-3 1,3-5 197,-8 12 0,5-6 1,6-12-1,-2 2 1,36-49-1</inkml:trace>
  <inkml:trace contextRef="#ctx0" brushRef="#br0" timeOffset="47252">26305 2964 24623,'1'70'-522,"-1"-1"0,1 0 1,-1 1-1,1-1 0,-1 1 1,2-7-1,0-2 0,0-1 1,-1-1-1,-3 0 657,-5 17 0,-3 0 0,-1-3 0,0-3-398,2-3 1,-1-5 0,0 4 172,1-3 0,0 4 0,-1 0 1,0-3-301,-1 6 0,1-2 0,-2-4 390,-2-9 0,-1-2 0,1-5 0,-1 1 0,-1-2 0,-5-2 0,0 1 0</inkml:trace>
  <inkml:trace contextRef="#ctx0" brushRef="#br0" timeOffset="47500">25405 4111 23454,'25'-10'-1020,"33"-1"1,23-2-1,-6 2-2260,-14 3 1,3 2 3279,-1 2 0,15 0 0,4 1 0,-6 2 0,-14 2 0,-4 3 0,-4 4 0,2 3 0,1-1 0,0 1 0</inkml:trace>
  <inkml:trace contextRef="#ctx0" brushRef="#br0" timeOffset="48051">28063 3475 20215,'-10'-64'-450,"1"1"1,-15 21-1,-7 1 510,6-7 0,-2-4 0,-9 10 270,-19 16 0,-10 11 0,1 6-234,13 5 1,1 4 0,-2 4 232,-17 3 1,-4 5 0,7 6 38,-3 15 0,8 4-324,12-9 1,6 4 45,6 11 0,10 1-180,10-6-1163,4 2 0,2 6 1028,6-6 1,4 3 168,7 23 0,3 0 11,-5-18 0,4 1-15,11 5 0,8 5 0,1-6 105,5-3 0,6-1-23,-5-6 1,5 6-1,0-1 1,-3-4-23,13 11 0,-2-1 149,-5-5 1,1 4 0,-12-1 483,-16 1 0,-14 0-273,-14 19 0,-10-2-1659,3-22 1,-8-4 1417,-10-8 1,-8-2 0,1-7-959,1-8 1,-1-5 928,-17 6 0,-5-3-32,16-10 0,-3-3 0,1-1 32,-19 0 0,2-1 234,7-1 1,2-1-325,2 1 0,9-3 0,18-7 0,-17-4 0</inkml:trace>
  <inkml:trace contextRef="#ctx0" brushRef="#br0" timeOffset="48651">23434 4589 20845,'70'5'33,"-1"0"1,0 0 0,1 1 0,-1-1 0,-4 1-1,-2 0 1,-3 0 0,-2 0-1531,10-1 0,-3 1 0,-3 4 2036,-9 5 1,-3 4 0,1 0-630,1-1 1,-1 1 0,2 2 329,3 3 0,1 3 0,7 3 102,-5-5 1,8 4 0,5 1 0,0 1 0,-5-3 0,-8-3-284,5 2 1,-8-3 0,10 2-9,-9-3 1,10 2-1,6 2 1,1 1-1,0-1 1,-3-1-1,-9-4 16,8 1 1,-6-3-1,-2 0 1,3 0-32,-5 0 0,2 1 0,1-1 0,0 2 0,-2-1-268,-2-1 1,-1 0 0,0 0 0,-2 1 0,0-1 253,7 4 1,-2 0 0,-1 0-1,0-1 283,-2-1 1,-1-1 0,0-1 0,-4 0-306,2 0 0,-4 0 0,3-1 602,14 3 0,3 0 1,-9-4-558,-20-7 0,-2-2-51,13 5 0,0-1 6,-10-3 0,-4-1 0,5 2 0,1 2 169,-38-11-169,-1 0-3748,-14-3 3748,-3-6 0,-17-14 0,-1-9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31:59.62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10100 13584 16707,'17'-1'-269,"13"-1"1033,8 0 1,5-1-5436,28 0 5075,-14 0 1,0 0-1032,15-1 1016,-19-1 1,8 0 0,-7 0-520,-14 1 0,2 0 310,20-2 0,14-2 0,3 0 0,-9 1-489,-15 1 1,-6 1 0,5-1 285,9-1 1,7 0 0,-1 0 0,-3-1 22,-1 1 0,-3 0 0,-2-1 0,-1 2 0,-2 0 0,1-1 29,-2 1 1,-1 0 0,0 0-30,-3-1 0,-1 1 0,-2 0 0,18-3 0,-3 1 45,-14 0 0,-3 0 748,14-2-613,-29 5 1497,-20 2-1227,-9 3 3230,-3 0-3231,0-3 2858,-2-2-3397,0-5-270,-3-1 1075,2 0-1435,0 5 180,1 3 91,-1 2 179,-4-2 360,-13-2 90,-5-2 89,-23-2 1,-9 0-1831,0 4 0,-6 0 1591,-1-1 0,-7 1 0,0 2-846,-2 3 0,-1 2 0,5 0 786,15-1 0,3 1 0,-2 0-90,-13 3 0,-2 0 0,2 1-30,10-1 0,1 0 0,-2 0 30,-15 2 0,-2-1 1,-2 1 51,17-1 1,-2 0-1,1 1 1,2-1 793,-11 2 0,3 0 0,4 0-861,-12 2 0,7 1-90,13-1 1,8-1 44,7 0-990,11-1 3843,25-6-3033,14 7 540,42 9-90,0-5 0,7 0-1786,1-1 0,6-2 1673,-6-4 1,7-1-1,4-1 1,-1-3-23,-5-2 0,0-2 0,1-1 0,4 0-211,-10 1 1,4 0 0,2 0 0,-1-1 0,-1 0 0,-6 0 255,6-1 0,-7-1 0,2 0 0,5 0-224,1 0 1,8 0-1,3-1 1,-1 1-1,-6 0 1,-11 1 313,13 0 0,-1 0-246,-9 1 1,10-1-1,3 0 1,-4 0 0,-11 2 245,7-1 0,-9 0-1,3 1 1,-6-1 360,8-1-663,-43 4 933,-16 0-22,-7 0-608,-1-1 460,-10-4-1090,-46-15-45,-6 6 1,-7 1 359,11 1 0,-2 1 551,9 3 1,-3 1 0,-3 4-1077,-12 9 1,-4 5 0,10-1 506,15-4 1,0 2 242,-14 6 0,-7 4 0,17 0 0,15 9 0,-11 13 0</inkml:trace>
  <inkml:trace contextRef="#ctx0" brushRef="#br1" timeOffset="12216">5459 13385 16820,'14'-13'389,"9"-2"26,16-2 287,17 11 1,18 5 0,-1 0-613,-16-1 1,-1 1 0,5 0-70,4 1 1,7 1 0,0 0 0,-3 0 7,8-2 0,-3 0 0,-3 0 0,-13 0 0,-3 0 1,2-1-39,5 0 0,1 0 0,-2 0-119,-6 0 0,-1 0 0,1 0 152,9 1 1,2 0-1,3 0-7,-7 0 0,2 0 1,1 0-1,0 0-20,-1 0 0,1 0 0,0-1 0,4 1-214,-2-2 0,4 1 0,1-1 0,-2 0 1,-4 0 206,-7 0 0,-3 0 1,-1 1-1,3-1-192,3 1 1,3-1-1,1 1 1,-3 0 0,-5 0 145,3 1 0,-5 1 1,1 0-815,11 1 1,1 0 0,-7 1 852,-11 0 1,-6 0-1498,20 2 1529,-45-3-796,-9-1 871,-7 0 451,-2 0-1261,0 0 720,-7 2 0,-11 0 90,-51 4 0,12-2-90,12-1 0,-6 0 135,-20 1 0,1-1-642,32-1 0,-2-1 537,-14 2 0,-8 0 0,-4 1 181,1 1 0,-4 0 1,-1 1-1,3-1-211,-4 0 0,4 0 0,-7 0 18,11 0 0,-7 0 0,-1 0 0,3 0 0,7-2 12,-2 1 0,6-2 0,1 0 60,2-1 0,1 0 0,-1 0 0,-3-2 0,-1-1 0,1 0 588,-18 0 1,0 0-709,21 0 0,-1-1 0,0 1 0,0 0 0,1 1 1,0 1-31,0-1 0,-1 0 0,2 1-30,-15 1 0,1 0 1120,2 1 1,7 0-1031,3 2 665,11 0-1295,31-2 181,13 1-1,21 0 360,19 0 0,5 0-2128,16 1 2263,3-2 0,9-1-551,-15 0 0,3-1 1,1-1 625,2 1 0,3 0 0,7-2-215,-14 0 1,8-2 0,3 0 0,2 0 0,-2-1 0,-5 0 112,0 0 0,-3 0 0,-2 0 0,0-1 0,1 0 0,-1 0 0,2 0 0,-1-1 0,-2 1 0,-3-1 12,20-3 0,-3 0 0,-8 0 444,-4 1 1,-2-1-385,-7 0 0,3 0 0,-3-1 180,8-1 0,-5 0-226,-11 2 1,-9 1 2070,-12 1-2025,-25 8 180,-8-1-270,-3 0-90,-41 0-45,3 0 0,-5 1 138,1-1 1,-8 2-40,9 0 0,-10 1 0,-3 1 0,-2 0 0,5 0 512,-4 1 1,2 1 0,0 0 0,-3 0-477,0-1 0,-3 1 0,-2 0 0,2 0 0,2 1-575,-3 0 1,1 1-1,2-1 1,3 0 574,-9 1 0,2-1 0,5 0 1104,-6 1 0,2 0-1104,19-2 0,0-1 0,-2 1-30,-6 1 0,-1 0 0,1 1 0,6-1 0,1 0 0,-1 1 30,-7 0 0,-2 0 0,6 1-90,1 1 0,9-1-90,7 1-177,10-1-363,73-1 1052,-5-5 0,9-2-242,13-1 0,9-1 0,-3 0-46,3 0 1,4-2 22,-15 0 1,6-1 0,2-1-1,-2 2 53,10-1 0,-1 2 0,4-1-618,-19 1 0,3 0 1,1 0-1,1 0 1,0 1 461,4-1 0,1 1 0,0 0 0,0 0 0,-1 0 0,-3 0 0,1 0 0,-1 0 0,-3 0 0,-3 0-519,13 0 1,-4 0-1,-1 0 555,4 0 0,0-1 0,-10 0-208,-19 1 1,-1 0 162,29 1 0,-2-1 845,-9 0-800,4 2 1988,-58 0-1808,-31 1 0,-21 1 1172,-3 1 1,-8 1-1331,6-1 1,-8 0-1,-4 0 1,1 1 146,-9 0 0,-1 0 0,-2 1 0,2-1-169,6 0 0,0 0 0,0 0 0,-4 1 18,1 0 0,-4 0 0,-2 1 0,2 0 0,3 0 4,-1 0 1,4 1-1,0 0 1,-5 0-492,11-1 1,-4 0 0,-2 0 0,1 0 0,0 0 0,3 0 504,-1 0 0,1 0-1,1-1 1,2 0 0,0 0-14,-8 1 1,1-1 0,1 0-1,1-1 39,5 0 1,0-1 0,3-1 0,6 0 118,-13 0 0,5-1 113,-4-1 0,9 0-203,13-3-46,86 1-269,16-2 1,14-1 224,-9 1 0,5-1 0,1 0 0,-15 1 0,1 0 0,1 1 0,0-1-45,6 0 0,0 0 0,2 0 0,0 0 22,6-1 1,0 1-1,1 0 1,-2 0 22,-8 1 0,-1 0 0,0 0 0,2 0-6,8-1 1,1-1 0,1 0 0,0 0 27,0-1 1,0 1 0,0-1-1,-2 1 45,-9 0 1,-2 1-1,1 0 1,2-1-145,-3 1 1,2 0 0,1 0 0,-1 0 0,-3 1 106,18 0 0,-4 0 0,-3 1-90,-10 0 0,-3 1 0,-3 0-120,7 2 1,-6 0-181,10 0 3856,-42 1-2237,-18 0-3993,-14-2 3454,-39-4-1617,-13 0 0,-11 0 717,13 0 0,-4 0 1,-4 0-52,1 0 0,-4 1 0,-1-1 0,5 1 201,1 0 0,4 1 0,-3 0-15,3 0 0,-3 0 0,-1 1 0,3 1-15,-10 1 0,3 1 0,-4 0 82,4 0 1,-4 0 0,0-1-1,4 1 8,-5 1 0,4 1 0,-2-1-8,14 0 1,-4 0 0,5 0-1,8 1 23,9-1 0,2 0 302,-34 3 1,-2 2-438,24-1 0,2 0 45,-1 0 0,1 0-135,-1 1 0,7 0 2064,14-3-2424,24 4 450,42-4 0,20-4 541,-10 2 1,6 1-430,0-1 1,7-1-1,3 1 1,-3 0 7,6-1 0,-2-1 0,3 1-214,0 0 1,3 1 0,1-1-1,-3 0 184,5 0 0,-2-1 0,1 0 22,-11 0 1,1 1 0,2-2-1,5 1 38,-10-2 0,4 0 0,2-1 0,1 1 0,-1-1 0,0 0-151,-4 0 1,0 0-1,0-1 1,0 1-1,1-1 1,1 1 105,5-1 0,2-1 0,1 1 0,0 0 0,-3-1 0,-3 1-30,-1-1 1,-2-1 0,-1 1 0,-5 0 0,-4 0 44,1 0 0,-6 1 0,0-1-30,25-2 0,-10 1 180,-20 2-1240,-5-1 1509,-36 4 2300,-42-2-2884,-13 1 0,-19 3-23,19 1 1,-12 2-1,-9 1 1,-6 0 0,-2 1-1,1 0 1,4-1 0,7 0 16,1-2 1,4-1-1,3 1 1,-1-1-1,-2 0 1,-5 2 140,6 0 0,-5 0 0,-3 2 0,-2 0 0,0-1 0,1 1 0,2-1 0,4-1 0,6 0 71,-12-1 1,5-1 0,4-1 0,3 0 0,2 0-90,-16 0 1,5-1-1,-2 0 108,11 0 0,-2 0 0,1 0 0,6 0 45,-18 0 0,10-1 45,-5 0-90,47 0-810,20 0 415,30 0 1,24 0 274,-1-1 0,7 0 0,2 0 30,4-1 0,2 0 0,7-2-4,-12 1 1,7-1 0,3-1 0,1 0 0,-4 0 0,-6-1 47,-2 1 1,-6 0 0,0-1 0,4 0-9,10-1 0,5-1 0,2 0 0,0-1 0,-5 0 54,3-1 0,-3 0 0,-1 0 0,-2 0 714,-10 2 1,-2 1 0,0-1 0,3 0-734,3 0 1,4-1 0,1 0 0,-5 0 0,-8 2-72,11-1 0,-6 1-1474,10-1 0,-14 2 1474,-37 4-970,-16 2 520,-1 0 988,-11 0-448,-3 0 0,-44 3-90,18 0 695,-9 1 0,-5 0-830,0 0 0,1 0 851,8 0 1,-2 0-1197,-6 0 0,-5 2 1,8 0-421,-16 6 225,3 3 1,5 4-25,14 4 1,-4 19 0,24-9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52:32.5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7312 10019 15988,'44'-9'-540,"14"-9"-5030,-36 9 6020,23-13 2038,2 3-1769,5 0 681,9 1-906,-19 10 1,-1 2-225,17-3 0,-5 1 0,0-1 3481,8-1-3391,-12 0 0,9-1 0,0 2-181,-6 4 1,-1 1 0,2 1-60,10-3 0,3 1 0,-4 2-75,4 1 0,-3 4 225,-3 3 0,-3 1 0,-11-3 0,1 1-299,13 0 0,4 1 149,-14-3 0,2 0 0,-3 0-75,4 0 0,0 0 0,16-1 0,-2 0-45,-24 0 0,-2-1 0,7 0 0,1 1 44,5-1 1,0 1 0,-4 0 0,2 1-75,-2 0 0,3 0 0,-3 1 194,-2 1 0,-1 0-209,12 1 0,2 2-90,-5-1 0,-1 1 90,-3 0 0,-1-1 90,-1-1 0,-1 1-45,0-1 0,-5 0 0,0-1 0,5 1 0,3 0-90,11 1 90,-15-3 0,-1 0 90,13 0-90,5 1 0,-30-3-90,10 2 0,-21-2 90,0-1-180,-9 0 90,-11 0 1,1 0-1351,-5 0 592,0 5 0,-1 5 0,0 5 0</inkml:trace>
  <inkml:trace contextRef="#ctx0" brushRef="#br0" timeOffset="3334">7165 12601 11214,'42'17'-450,"-1"0"1,29 7 584,-7-6 0,7-2 74,-18-7 1,3-3 0,1 0 504,6 3 1,1-1 0,7 1-482,-9-1 1,6-1 0,2 1 0,-1-1 0,-5-1-114,12 2 0,-3-2 0,0 1-98,-13-1 1,3 1-1,-2-1 1,-3-1 456,-2-3 0,-2-2 1,0 0-330,10-1 0,1-1 0,1 0 331,1-1 0,1 1 1,4-2-415,0 1 0,5-1 1,-2 0-1,-7 0-67,8-1 0,-4 0 30,-9 1 0,4 0 0,-8 1-876,-7 1 1,-2 0 874,1 1 1,5 1 0,0-1-6,0 0 0,1 1 0,3-1 43,-4 1 0,1 0 1,2 0-1,-1 0 0,1 0 1,0-1 0,0 1-1,1-2 0,2 1 1,0-1-1,1 0 1,-1-1 22,3-2 0,1 0 0,-2 0 0,-2-1 0,3 0 0,-2-1 0,0 0 258,7-3 1,1 0 0,-8 1-125,-13 2 1,-5 0 1075,-1 0 0,-8 1-491,-17 3 2496,-15 3-5194,-3 0 1889,-9 6 0,-9 14 0,-12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8:56:41.3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8122 14545 8426,'-64'-8'-585,"0"0"0,0-1 1,14 3-1,0-1 1247,-8 1 1,-6 1-1,3 0-527,-14 2 0,1 4 738,14 6 1,-2 3 0,1-1-784,3-4 0,0-1 0,-2 7 179,3 8 1,-3 7 0,1 3 0,5 1-455,-2 7 1,5 3 0,-2 2 318,2-4 1,-1 2 0,0 1 0,2 2-113,4 1 1,1 1 0,3 0-1,2 1 398,-5 4 0,4 1 1,2 12-343,15-14 1,1 8 0,0 5-1,1 5 1,1 1 0,1 0-1,1-2 1,3-5 11,-3 14 0,4-3 0,1-2 0,1 2 0,-2 4-78,1-9 1,-3 4 0,-1 2 0,1 1 0,2-2 0,3-2 0,5-4 23,5 4 0,4-2 0,4-2 0,1-5 0,1-6-6,1 0 0,3-7 0,1 2-562,4 17 0,2 3 0,4 0 554,-1-16 1,4 0-1,1-1 1,1-2-143,8 9 0,1-3 0,3 1-291,-8-12 0,0 0 0,3-1 0,1-2 321,15 10 0,3-4 0,7-5 22,-1-11 1,4-5-1,4-3 1,-1-1 89,-4-3 1,-1-3-1,3-1 1,3-3-69,-8-5 0,4 0 0,2-3 0,-1 0 0,-3-3 0,-5-1 106,14-2 0,-8-3 0,7-5 105,-13-2 0,5-2 0,3-3 1,1-1-1,-2-3 0,-4 0-93,3-4 0,-3-3 0,-2-2 0,1 1 0,0 0-72,3 2 0,0 2 0,1-1 0,0-2 0,0-3-30,-4-1 0,2-2 0,-1-2 0,0-1 0,-3-1 0,-3 1-60,6-9 0,-4 0 0,-2-1 0,2-4 195,-1 2 1,1-2 0,1-3 0,-1 0 0,-4 2-160,-6 4 0,-2 0 0,-1 1 0,-2-1 1,-3 0 30,4-5 1,-4 0-1,-2-1 1,-4-2-1,-4-5 1,-5-4-1,-2 1 1,-3 5 52,-1 4 0,-3 3 0,0-5-30,-1-8 0,0-6 0,-1-3 0,-4 1 22,-4-2 1,-2 0-1,-3-1 1,-4-3-5,-3 8 0,-3-2 0,-3-1 0,-2-1 0,-3 1 56,2 7 1,-3-1 0,-1-1 0,-2 2 0,-1 1 0,-2 4 5,-3-2 0,-1 2 0,-2 3 1,-3 3-1,-4 3-8,-6 4 0,-4 4 0,-3 2 0,-1 4 0,1 4 17,-4 0 1,2 5 0,-4 4 0,-6 1-45,0 3 0,-7 2 0,-4 2 0,-1 1 0,1 2 0,6 2-15,5 0 0,5 1 0,1 3 0,-4 3 0,-7 3-100,6 5 0,-7 1 0,-5 3 0,-2 2 0,-2 3 0,0 2 0,2 2 1,3 2-1,5 2-99,5 3 0,3 3 1,2 4-1,2 1 0,1 1 1,-1 0-1,0 0 0,-2-1 169,-5-1 0,-1 0 0,-1-1 0,0 1 0,1 0 0,1 2 0,3 1 0,3 2 0,-1 4 0,3 4 0,0 1 0,4 1 0,1-1 0,4-2 0,4-2 0,0 4 0,-1 1 0,1-1 0,0 1 0</inkml:trace>
  <inkml:trace contextRef="#ctx0" brushRef="#br0" timeOffset="5419">16698 18003 7616,'-32'34'-180,"-15"15"135,10-14 0,-4 0 0,-1 2 0,-5 1 343,-8 2 1,-7 2 0,-8-3-191,11-14 0,-6-2 0,-3-1 0,1-1 0,4 0-125,0 2 0,4-1 1,-1 0-1,-2-2 1,3-3-1,-5-2 0,0 0 1,4-3-1,10-2 1,-3-4-1,0 0 0</inkml:trace>
  <inkml:trace contextRef="#ctx0" brushRef="#br0" timeOffset="6181">9507 17471 11490,'-57'18'3598,"32"13"-5844,62-3 1,20 1 2380,-13-2 0,5 2-135,-2-1 0,9 3 0,0 1 0,-6-4-584,7 4 1,-1-1 493,2 2 0,5 3 0,4 1-97,-7-2 1,3 1 0,2 1 0,2-1-84,-8-3 0,1-1 0,1 0 0,2 1 1,0 0 269,-4-4 0,2 2 0,1-1 0,0 0 0,-2-2 0,-3-1 0,14 6 0,-2-2 0,-3-2 0,-2-4 0,-3-6 0,0 0 0,1 0 0</inkml:trace>
  <inkml:trace contextRef="#ctx0" brushRef="#br0" timeOffset="7181">16987 15075 8965,'9'-66'-210,"0"0"0,3 0 1,4 2 1429,5 4 1,10 0-1379,3 15 1,9-2 0,4 1 0,0 3 67,-3 6 0,1 3 0,0 1 0,3-1 1,4-5-1,3 0 0,0 2 0,-2 4 1,3 7-1,0 1 0,0-1 0</inkml:trace>
  <inkml:trace contextRef="#ctx0" brushRef="#br0" timeOffset="7747">19537 14853 20305,'-27'-62'-342,"-1"1"0,0-1 1,3 6-1,0 0 0,2 6-333,2 4 1,0 4-270,-3 0 1,-2 2 0,2 5-1,-1 3 1,-26-20 0</inkml:trace>
  <inkml:trace contextRef="#ctx0" brushRef="#br0" timeOffset="8834">20633 17598 6357,'28'25'0,"1"0"0,15 17 0,3 3 1265,-3-2 1,8 5-1266,-12-13 0,8 5 0,5 4 0,1-1 0,-3-2 0,-6-6 0,4 3 0,-4-5 0,5 2 0,3 3 0,1-1 0,0 0 0,-1 1 0,1-1 0</inkml:trace>
  <inkml:trace contextRef="#ctx0" brushRef="#br0" timeOffset="9502">26776 17924 23723,'29'49'-3277,"0"1"0,-13-7 0,-18-2 3354,-33-12 0,-27-2 1,-15-2-1,0-2 1,11-1-1875,-1 3 0,5-3 0,-9 4 1887,17-6 0,-5 3 0,-5 1 0,-2 1 0,-1 0 0,3 0 0,3-2-90,-11 4 0,3-1 0,1 0 0,0-1 0,0 1 0,-2 1 0,1 1 0,-1-1 0,1 0 0,1 0 0,2-2 0,1 0 0,-1-1 0,1 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9:06:11.7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7195 12863 16168,'-74'-4'607,"0"-1"0,0 1 0,0 0 0,-1 0 0,1 0 1,13 11-1,8 3 0,-10 0-697,0-5 0,-12-3 0,-8-1-1,-2 1 1,5 3 0,8 3 0,16 5 0,-11 27 1,14 7 89,-3-1 0,3 5-1296,14-6 0,1 3 0,4-1 1296,2 2 0,4 2-565,4 1 1,2 4-1,9-4 430,12-10 0,8-1-179,7 15 0,8 0 224,6-10 0,4-3-635,-2-2 1,2 0 679,0-3 0,3-1 577,4 1 1,4-2-488,8 1 0,2-1 848,-10-4 0,7-1-736,5-9 0,12-1 1,0-2-1,-10-3-112,-8-5 0,0-2 59,10 2 0,10 0 1,4-1-1,-6-2-74,-1-5 0,-3-2 0,0 0 777,0 1 1,0 1 0,2-1-808,-9 0 0,3 1 0,-1 0 0,-4 0 0,-2 0 0,-3 0 0,4 1 22,0-1 1,5 0-1,0 0 1,-2 0 7,8 0 0,-1-1 0,2-1-8,-5 0 1,3-1-1,0-1 1,-5-1 286,0-1 0,-4-2 0,0 0-219,1-3 0,0-1 0,-4-1 0,-1-1 0,0-2 59,3-1 1,4 0 0,-8 1-320,17-5 200,-18 5 0,6-3 0,-10 4-2991,-2-2 3006,5-4 0,2-2 258,13-14-213,-17 5 0,-1-2 0,13-10 45,-15 2 0,0-3 13,-13 11 1,-1 1-104,0-2 0,2 0 180,4-5 1,0 0-316,-3 5 0,-1 0 1786,-3 5 0,-1-3-1696,12-15 0,-5-3 180,-16 13 0,-3 1-3392,13-30 3482,-13-9-2269,-12 39 2269,-2-13-130,-28 4 0,-13 1-50,5 14 0,-2 1-761,-12-13 1,-2 2 715,5 18 0,1 5 0,6 5 0,-2 0 198,-6-1 0,-6-2 1,1 0-184,2 0 0,0 0 0,0 0 463,3 1 0,0 0 0,-1-1-463,-7-2 0,0-2 0,5 1-15,7 3 0,1 0 309,-19-6 1,-3 1-310,11 2 0,2 3 1282,5 3 0,-1 2-1417,-19-2 0,-2 3 0,11 3 0,-2 3-60,5 3 0,-3 3 1,4-1-523,1 1 0,0 0 702,-15 3 0,-7 1 0,11-1-1165,22-3 1,1-1 1104,-14 1 0,-6 0 0,4 0 75,5-1 0,3 0-45,4-1 0,-2 1-51,-21 0 1,-5 5-70,19 1 0,-1 4 0,0 1 739,-3 0 1,1 2-1,-1-1-649,3 1 0,1 0 1,1 1-31,1 4 0,1 2 0,7-3 3377,-15 5-3272,4-1 0,-2-2 89,18-9 1,1-2-45,-5 2 0,0-1-112,4 1 1,1-1-519,-20 13-629,21 20-900,22 21 1584,11-20 1,3 1-1,3-6 1,1-2-1,3-1 1,-1 0-1</inkml:trace>
  <inkml:trace contextRef="#ctx0" brushRef="#br0" timeOffset="3645">10330 12929 10181,'-1'-27'-989,"1"12"3188,-2-23-2469,-29-2 2337,-12-2-1438,9 16 1,-3 3 1074,-25-5-805,9 9 2986,9 10-3705,15 5-450,-14 22 90,6 23 90,3 19 0,1 8 90,9-19 0,2 4 0,-1 10 0,-1 9 0,3-4-45,0 3 0,2-1 75,2-6 0,-2 5 0,3-6-30,-1 1 0,3-3 90,0 7 0,6-3-180,11-24 0,6-3-180,9 8 1,7-2-1,5-6 0,7-2 0,2-8 0,6-1 0,2-3 150,0-2 0,2-4 1,1 0 59,3 0 0,1-2 0,0-1 120,-1-3 0,0-1 0,-2-3 29,4-1 1,-1-2 90,16 1 0,1-2-90,-11-1 0,2-3-60,-9-2 0,3-3 0,-3-2 60,11-3 0,-2-6-1471,3-13 0,-8-5 1605,-23 8 1,-5-3-162,-2-16 1,-7-7 295,-12-1 1,-6-8-180,-4-9 0,-3-8 0,-2 2-120,2 17 0,-1 1 0,-3-3-79,-2-3 1,-4-4-1,-1 0 1,-1 9 107,-9-12 1,-3 7-979,-4-3 1,-5 4 1023,0 16 0,-1 7 978,10 14 1,-3 4-934,-15-4 0,-7 4-45,-8 9 0,-4 6-90,-1 1 0,-3 5-105,8 7 0,-3 6 0,6 1 80,3 3 0,5 4-245,-4 5 1,6 2-2137,5 7 2001,5 5 1745,-4 21-1700,17-13 0,2 4-942,2-3 0,1 2 1122,3 6 0,2 0-90,4-7 0,3 0-45,0 3 1,4 5 119,6-8 0,2 4 0,3-2-75,5 10 0,4-2 135,-1-3 0,7-4-989,21-3 0,8-9 1256,-8-19 1,0-3-448,10 11 0,0-3-115,-9-14 0,-3-5 0,13-1 0,-2-2 1</inkml:trace>
  <inkml:trace contextRef="#ctx0" brushRef="#br0" timeOffset="5662">13106 12822 6447,'-23'-3'1709,"-5"-1"1452,7 0-2891,-10-3 180,-37-10-271,29 8 1,-3 0-404,-20-3 1,-5 2 717,-6 2 1,-2 3 35,20 3 1,-1 2 0,-1 2-262,-9 3 1,-2 2 0,0 3-120,0 1 0,-1 3 0,-3 4-7,14-1 1,-4 4 0,-1 2 0,1 0 0,4-1-77,2 0 1,3 0 0,1 0-1,-2 2-45,-7 4 1,-3 3 0,3-1-1,9-2 23,-5 5 0,10-1-45,11-4 0,5 0 0,-2 16-315,21 3 1,9 8-136,11 6 0,7 3 270,-1 4 0,5 2-30,3-15 0,6 1 1,4-1 149,6-1 0,4-2 0,2 0 138,3 2 0,2-2 1,4 0-57,-4-8 1,3 1-1,1-3 1,-4-5 22,11 8 0,2-5-75,2-6 0,5-1 0,-6-6 947,-7-6 1,0-3-948,8 3 0,5 1 0,-1-4-30,-13-6 0,-2-3 0,2-1 90,7 0 0,0-2 0,-3-2 15,1-2 0,0-3 1093,-10-3 1,2-2 0,-5-1-1094,-1-3 0,1-3-15,10-3 0,7-3 0,1-2-1080,0-3 0,1-2 1,-1 0 1019,0 0 0,-1 0 0,0-2 30,-10 4 0,0-2 0,0-1 0,-1 1-7,-1 0 1,0 0 0,-1 0-1,-1 0 37,11-5 0,0 0 0,3-1-75,-3 2 0,4-1 0,0 0 0,-6 3-45,-4 2 0,-4 2 0,0 0-739,4-3 1,0-1 0,-7 2 918,-7 1 0,-7 0 720,3-31-91,-43 21 1,-9-3 972,-11-16 1,-4-1-1604,6 12 1,-2 1 351,-13-14 0,-5 1-441,0 9 0,-2 1 1411,-1-1 0,-6-1-1471,-2 4 0,-6-2 0,0 5-250,7 7 0,0 4 1,-5 1 354,-5 1 0,-6 0 0,-2 1 0,3 2 67,14 6 1,1 2-1,0 1 1,-5 1 84,-3 0 1,-4 0 0,-3 1 0,4 1 0,5 2-48,-4 1 0,5 2 0,-2 2-105,2 2 0,-5 0 0,2 3 0,7 3-315,-8 5 0,3 7-390,2 5 1,-3 6-1,5 1 119,0 9 0,4 2 226,-3 1 0,5 2 167,14-6 0,7 4 148,8 12 0,3 0 0,2-16 0,1 0 0,0 17 0,1 0 0</inkml:trace>
  <inkml:trace contextRef="#ctx0" brushRef="#br0" timeOffset="6729">15519 13212 9332,'-44'-45'2158,"-2"4"-5299,3 27 4310,4 4 1589,-11 3-1858,6 25-1950,8 3 1230,0 20 90,13 11-45,10 3 0,1 2 999,4-16 0,0 1-1074,1 7 0,0 5 0,3-4 30,0 3 0,3-1-60,6-3 0,3 4 0,1-2 1512,5 14 1,6-1-1603,3-12 0,5 2 0,1-4-120,13 11 0,4-4 0,3 0 0,2-3-1570,-8-13 0,3-5 1660,1-6 0,8-7-231,-4-16 0,7-5 1,3-3-1,-3-2 321,8-3 0,-1-2 0,3-4-118,-11 2 0,5-2 1,1-1-1,-4-2 1,-7 0 27,-1-3 0,-6-2 0,-1-2-30,4-3 0,0-3 0,-5 0 75,-5-2 0,-3-6 194,2-12 1,0-10 0,-4 4-60,-3 2 0,-6-4-155,-5-10 0,-5-9 0,-9 8 200,-11 12 0,-8 1-511,-2-7 1,-5-4 0,-1 4 420,-7 1 0,-3 2-46,2 9 1,-2-2-1,1 7 1,1 4 0,-2 4-30,-5 1 0,-5 0 0,-1 6-105,-13 1 0,0 4 45,-1-5 0,-1 4-45,-1 11 0,0 6 45,2 4 0,-5 5 90,-1 6 0,-6 5 0,2 0-90,8-3 0,1-1 0,-2 6-45,3 4 0,-3 6 0,2 1 0,8 2-45,-10 14 0,8 7-415,9 1 1,1 5-1,7 3-185,11-1 1,6 3-1,2-2 300,1-3 1,2-2-1,4 1-90,2-2 0,3 0 1,7-1 479,7 1 0,7 0 0,0-4 0,-1 0 0,3-2 0,14 17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9:07:32.7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7896 9764 17967,'-73'6'17,"1"1"1,0-1 0,0 1 0,0-1 0,0 1 0,-1-1 0,1 1 0,0 0 0,0-1 0,0 1 0,0-1 0,-1 1 0,1-1 0,0 1 0,0-1 0,0 1 0,0-1 0,0 1 0,-1 0 0,1-1 0,0 1 0,0-1 0,0 1 0,0-1 0,-1 1 0,1-1 0,0 1 0,-6 0 0,-1 1 0,-3-1 0,0 0 0,-2 0 0,0 0 0,-1 0 0,1 0 0,0 1 0,1-1 0,1 0 0,1 0 0,2 0 0,2 1 0,3 0 0,2-1 0,3 1 0,4 0 0,3 1 0,5-1 0,4 1 0,5 0 0,5 0-1433,-36 13 0,18 1 0,8 1 0,-3 0 1460,-5 0 0,0 0 0,1 0 0,1 2 179,2 0 1,1 0 0,0 2 0,0 2 302,-6 4 0,-1 2 1,0 2-1,-1 0-473,9-6 0,-1 0 0,-1 1 0,-1 3 0,-4 6 45,11-5 1,-3 3 0,-2 4 0,-1 2 0,-1 1 0,0 3 0,1-1 0,2 1 0,2 0-252,4-1 1,1 1 0,2 1-1,0 0 1,1 2 0,0-1 0,0 1-1,-1 0 1,-1 0 160,1-3 0,-1 1 0,-2 0 0,1 0 0,-1 1 0,1-1 0,1 0 0,2 0 0,1-1 0,4 0-9,-7 7 0,1 0 0,3-2 0,1 0 0,4 1 0,3 1 0,4 2 96,3 9 1,4 5 0,4 1 0,4-2 0,2-6 0,1-9-97,2-4 0,3-8 0,0 10 82,0-3 0,0 9 0,-1 6 0,1 3 0,2 1 1,2-1-1,4-4-292,5 4 0,5 1 0,3-1 0,1-1 0,-1-2 0,-2-3 165,-3 12 0,-2-5 0,1 1 0,6 7-252,-1-19 1,3 6-1,2 4 1,2 1 0,1-1-1,0-3 1,0-5 0,-1-7 251,6 5 0,0-8 0,1-3 0,5 6 45,1 3 0,5 5 0,2 3 0,1-1 0,-1-2 0,-3-7 0,0-1 0,-2-5 0,1-2 0,4 3 54,7 3 0,6 3 0,2 0 0,-1-3 0,-4-6-26,1 0 0,-4-7 0,9 5 100,-11-9 1,6 3-1,3 3 1,4 1 0,1 0-1,0-1 1,0-2-7,2-2 1,2 0 0,1-1 0,1-1 0,-1 0 0,0 0 0,-2 0-111,-5-2 1,-1 0 0,-1 0 0,0-1 0,0 0 0,2-1 0,1 0-1,6 1 1,3 0 0,1-1 0,0 0 0,-1-2 0,-3-3 0,-5-2 9,8 2 1,-6-5-1,0 0 1,3 0-5,-1 0 0,2 1 0,1 0 0,5 0 0,4-1 1,-16-6 1,4-1 0,3 1 0,2-1 0,1 0 0,1 0 0,0-1 0,-1 0 0,-1 0 71,4 0 0,-1-2 0,-2 1 1,1-1-1,2-1 0,2 1 1,3 1-1,5 0-97,-19-3 0,4 1 0,4 0 0,2 1 0,3-1 0,1 1 0,0 0 0,1 0 0,0 0 0,-2 0 0,-1-1 0,-2 0 0,-3-1 0,-4-1 0,-3 0 17,13 1 0,-5-1 0,-4 0 1,-2-2-1,-1 1 0,1 0 1,3 0-1,5 1-3,-4 1 0,6 0 0,3 1 0,2 0 1,1 1-1,0 0 0,-2-1 0,-4 0 0,-3-1 1,-6-1-1,-7 0 14,20 2 1,-13-2-1,-2 0 1,8 0-192,-12-1 1,3 0 0,4 1-1,0-1 1,2 1 0,-2-1 0,-1-1 198,5 0 0,-3 0 0,0-1 0,2 0 0,4-1 0,7 0-78,-18-3 1,4 0 0,4-1 0,2 1 0,3-2 0,1 1 0,1-1 0,0 0 0,-1 0 0,-1-1 0,-2 1 0,-4-1 47,1 0 0,-3-1 0,-1 1 0,-2-1 0,-1 0 0,2-1 0,0 1 0,4-1 0,2-1 0,5 0-9,-12 1 0,5-1 0,3-1 1,2 1-1,3-1 0,1 0 1,2 0-1,0-1 0,0 0 0,0 1 1,-1-1-1,-2 0 0,-1 0 1,-3 1-1,-4-1 0,-2 1 1,-5-1 8,21-1 0,-8 0 0,-4 0 0,-3 0 0,0 0 0,1-1 0,3 0 0,7 0 0,-13 1 0,3-1 0,4 0 0,1 0 0,3 0 0,0 0 0,0-1 0,0 1 0,-1-1 0,-2 1 0,-3 0 0,-2 0 0,-5 1 22,10-2 0,-4 1 1,-3 1-1,-3-1 1,0 1-1,0-1 1,2 0-1,3 0-22,1-1 0,1 1 0,1-1 0,0 0 0,2 0 0,-1 0 0,1-1 0,0 0 0,0 0 9,-4 0 0,1 0 0,1-1 0,0 0 0,0-1 0,-1 1 0,0-1 0,-2 0 0,-1 1 0,-2-1 16,12-2 1,-4 1 0,-2-1 0,0 0 0,0 0 0,1-1-1,2-1-15,-8 1 0,-1 1 0,1-1 0,0 0 0,2-1 0,1 0 0,2-3 0,2-1 0,3-2 38,-14 3 0,3-2 0,4-2 0,1-2 0,2 0 0,2-2 0,0 1 0,0-2 0,-1 1 0,-1 0 0,-1 1 0,-2 1 0,-4 1 0,-2 1 0,-5 2-26,13-3 1,-6 2-1,-4 1 1,-3 1-1,0 1 1,2-2-1,4-1 1,5-3-17,-11 3 0,6-2 1,3-1-1,3-2 1,3 0-1,0-2 1,1 1-1,-2 0 1,-1 0-1,-2 1 0,-5 2 1,-3 1-1,-7 3 1,-6 2 38,24-9 0,-13 6 0,-4 0 0,9-4-22,-6 3 1,4-3 0,3-2 0,2 0 0,0-1 0,0 0 0,-2 1-166,-4 0 1,0 2 0,0-1-1,-1-1 1,1 0 0,1-2-1,2-1 42,-6 1 0,2 0 0,1-2 0,1 0 0,1-2 0,-2 0 1,0-1-1,-2-1 0,-2 0 88,1-4 1,-1-1 0,-1-1 0,-1-1 0,-2 0-1,-1 0 1,-1 1 0,-2 1 41,5-3 0,-2 1 0,-2 1 0,-1 0 0,-1-3 0,-1-3 34,-4 0 0,1-5 0,0-2 1,-2-1-1,-3 3 0,-3 3 1,-6 6-195,2-5 1,-6 7 0,1-4 174,2-6 0,3-3 0,-2-2 0,-5 1 16,-2-8 1,-5 1-1,-2-3-129,-4 9 1,-2-1 0,0-2-1,-1 1 155,2-2 1,1 0 0,-3-1 0,-6-6-193,-6 4 0,-5-7 0,-3-2 0,-2 0 0,0 4 1,1 7-74,-4-13 0,0 8 0,-2-5 178,3 11 0,-1-3 0,-1-2 0,-3-1 0,-5 1 104,-4 1 1,-5-2 0,-4-1 0,-1 2 0,0 2 0,2 4 21,1 5 0,2 5 0,-1 2 0,-2-3 0,-3-4-59,3 2 1,-2-4-1,-2-4 1,-1-1-1,-2 1 1,1 0-1,-1 4 1,1 4 127,-4-2 0,0 4 0,0 3 1,-1 1-1,-1 1 0,-3-1-247,3 3 1,-3 0 0,-1 1-1,-1 0 1,-1 2 0,1 0-1,1 2-119,-3-1 0,0 1 0,0 2 1,0 0-1,-2 1 0,-2 0 119,-1 0 1,-2 1 0,-2-1-1,-1 1 1,0 1 0,0 1 0,2 2 21,-4 0 0,1 1 0,1 2 0,0 1 0,-2 0 0,-1 0 224,4 1 0,-1 1 0,-1 0 0,0 1 0,-1 0 0,1 0 0,2 1-194,-6-1 0,4 1 0,-1 0 0,-1 1 0,-3 1 0,-6 1-16,12 4 1,-5 1 0,-3 1 0,-2 0 0,-2 0 0,-1 1-1,1 1 1,1 1 0,1 0 0,3 0-25,3 2 0,1 0 0,1 1 0,1 1 0,0 0 0,1 0 0,-1 1 0,-1-1 0,0 1 30,-4-2 0,-1 1 0,0-1 0,0 1 0,-1 0 0,0 0 0,1 1 0,0 1 0,0 0-140,2 1 1,1 2-1,-1 0 1,1 0-1,0 1 1,0 0-1,0 0 1,0 0-1,0-1 200,1-1 0,0 1 0,0-1 0,0 0 0,1 0 0,-1 0 0,2 1 0,0-1 0,0 0 1,-10 0 0,2 1 1,2-1-1,-1 1 1,-1-1-1,-2 0 1,-3-1 10,10 1 1,-4-2 0,-3 1 0,-2-1 0,0-1 0,1 1 0,2 0 0,4 0 0,4 0 0,7 0-27,-8 0 0,9 0 0,3 0 0,-1 0 0,-7 0 28,-3 0 0,-5 0 1,-3-1-1,-2 1 0,0 1 1,1 0-1,3 1-49,-3 1 0,2 0 0,1 2 0,0 0 0,0 0 0,0 0-180,0 0 0,1-1 0,0 1 1,-1 1-1,0 0 0,-2 0 87,5 2 1,-3 0 0,-1 0 0,0 1 0,2 0 0,2 0 0,4 0 156,-1 0 1,4 1-1,2 0 1,-2 0-1,-5 1-182,2-1 0,-4 0 0,-3 1 1,-1 0-1,0 0 0,2-1 0,3 1 43,4-2 0,2 1 0,2-1 0,-1 1 1,-2-1-1,-4 0 160,6 0 1,-4 0-1,-3 0 1,-1 0-1,-2 0 1,2 0-1,2 0 1,3-1 0,5 0-66,-14 1 1,7-1 0,2 0 0,-1 1 0,-7 0-14,11-1 1,-3-1-1,-3 1 1,-1 0 0,-1 1-1,-1 0 1,2 1-1,0 2-214,2 1 1,0 1 0,0 2 0,0 0 0,0 1 0,0 0 0,1-1 0,0 1 24,-6 0 0,1 1 0,0-1 0,1 1 0,-2 0 0,0 1 0,-2 2-3,7-2 0,-3 2 0,-1 0 0,0 1 0,-1 0 0,1 1 0,1 0 1,2 0-1,3 0-177,-7 3 0,2 0 0,1 1 0,2 0 0,2 0 0,3-1 0,2-1 347,-3 1 0,4-2 0,3 0 0,0 0 0,-1 1 0,-3 2 0,-2 1 0,1 0 0,5-1 0,8-2 0,-4 5 0,1 0 0</inkml:trace>
  <inkml:trace contextRef="#ctx0" brushRef="#br0" timeOffset="15034">25998 3534 18866,'-51'0'1079,"0"-1"1,2 3-1658,-13 3 0,-3 5 1073,27 4 0,4 3 319,-29 9-454,9 9 0,4 6-225,23-7 0,2 1-135,-8 0 0,-1 7 90,1 17 0,1 10 0,0-3-31,6-15 1,1-3 0,-2 5 30,-3 8 0,-3 6 0,-1 2 0,2-4 128,5-11 1,1-1 0,1-2 0,1 1-39,-6 16 0,1 1 0,3-2-30,5-5 0,2-2 0,2 1-1011,2-3 0,3 1 0,2 1 921,0 10 0,3 2 0,1 2-469,2-17 1,0 2 0,1-1 0,0 2 408,1 3 0,-1 2 0,1-1 0,0-3-476,-1 3 1,1-4-1,1 0 506,-1-2 0,2 0 0,0-3 60,5 15 0,1-2-45,0 0 0,3 1 460,-3-20 1,2 0 0,4 3-536,12 15 0,6 3 0,-2-5 923,0-1 0,2 0-983,0-5 0,5 7 0,2 0 0,-1-5 0,0-5 0,1-5 1,1 2 66,-3-3 1,1 1-1,1 0 1,-1 0 22,0-2 0,1 0 0,-2-2 0,-1-2 0,-2-1 0,-1-2 0,0 1 30,3 5 0,2 1 0,-2-2-30,9 12 0,0-2 0,1 1 0,1 0-30,-12-18 0,1 0 0,0-2-15,9 5 0,0-3 0,-3-4 0,1-1 0,4 1 0,-1 0 90,-8-6 0,0-2 135,-3-1 0,-1-1 572,8 9-662,-12-11 3391,-18-15-3121,-4-5-90,-1 0-180,5 4-90,0 0 0,0-2 180,-4-1-90,-3-3-90,-3-2 0,-9 0 0,-4 0 0,-10 1 0</inkml:trace>
  <inkml:trace contextRef="#ctx0" brushRef="#br0" timeOffset="62001">29443 2803 13020,'0'-12'2788,"-10"-29"-1079,6 25-1349,-7-20-2723,9 34 3982,2 2-220,8 0-1039,2 6-2538,3-1 2628,6 10-181,-2 0 91,9 10 2089,2 1-2360,-8-6-2087,34 32 2088,-31-29 1089,9 8 0,1 2-1089,-3-2-355,6 3 0,4 2 220,-9-11 0,2 0 75,9 5 0,6 2 0,-3-2 60,2-2 0,-2 0 33,11 3 0,0 2 57,-2 3 0,-5 0-90,-13-8 0,-2 1-45,7 5 0,-3-1 135,6 9 89,-10-6-2264,-12-14 2085,18 18 354,-8-10-534,7 6 17,12 6-152,-2-6 0,3 1 180,-14-10 0,1 0 0,8 6 0,3 1-225,3 1 1,-2-4 179,4 2 1221,-4-4 1,-1 0-952,0-1-2357,-16-10 2177,-13-4 90,-10-6 0,-6-4 0,0 0 2627,-4-3-289,-1-1-2333,-3-2 175,-1-2 3212,0 2-3572,1-2-540,3 4 720,0-1 180,-2-1-90,-3-4-3482,-3-3 3302,-2-2-180,-2 1-180,3 2 360,2 4-540,1-1 181,3 3 89,-5-1 180,0-1 90,0 2 0,-2-2 360,2 2-180,2 0 179,-4-1 1,4 1-90,-2-2-90,1 2-180,2-1-270,-5 1-540,-17-3 721,8 2-91,-26-4 90,27 5 0,-24-4 90,-18-6 90,-6 0 179,18 2 1,-7 0 0,4 0-135,4 3 0,1 0 1651,-20-3 0,2 1-1696,-6 6-90,20 3 0,11 3-180,8 2 0,14 1-270,-5 4 1,10-3-271,2 2 0,9-2 91,1 0 449,0-1 0,0-1 180,0-1-3212,0-2 3482,0-1 2068,0 0-2428,0 2 1,0 8-271,2 10-270,3 11 90,4 4 3483,3-4-3303,-2-7 450,0-10-90,-6-6 180,-1-4-90,-2-3 90,1 3-1,0-2 1,-2-1 540,1-1 449,0 0-809,-8 8-270,-16 12-113,-13 5 1,-16 10-1,-6 2 1,6-4 52,4-2 0,1-2 0,-4 3-398,-1 0 1,-5 4 0,-3 1 0,1 0 0,6-4 367,-6 4 0,4-4 0,1 1-998,5-2 0,2 0 0,2-2 908,-4 4 0,2-1-135,-6 8 1,4-2-822,18-16 0,2-1 1001,-5 4 0,-1 0 0,1-1 0,0-3 315,-8 3 901,-21 11-1081,10-8 2088,12-7-2537,1 4 179,18-11 180,3-2 0,12-6 0,4-6 1349,3 0-1889,2 3 270,4 5 90,7 10 3572,7 15-3392,13 21-90,0-1-45,-8-16 1,2-2-46,8 9 0,9 5 90,-23-30 270,-4-3 90,-9-12 179,-5-4 361,-2-1-720,1 0-90,0 0-90,8 0-90,18 0-90,29 3-1606,-7 2 0,2 2 1786,-11-1 1,1 0-46,22 9 0,-5 1 45,-11-1 45,-9-2 0,1 1-45,25 4-1000,-21-9 1,1 0 1224,-8-1 0,0-1 2583,25 1-2358,-45-6 180,-10-1-450,-6-1 0,-8 0-90,-6-2 3482,-5-1-3482,1 0-3392,8-1 3392,5 3 0,4 0-270,0 5 90,2 4 180,-1 2 90,2 2 90,-1-1 3122,2 6-3482,1 9-180,4 8 90,-1 1 270,0 0-90,1 3-3302,-1-5 3392,-1-3 0,0-8-269,0 0 269,-2-9 179,1 4-2357,-3-9 2358,-1 1 2448,1 9-2448,0 10-2269,3 19 2089,-2-4 0,3 23 90,-4-17 2179,3 16-2179,-1-3-90,-1-1 0,-1-15 0,1-1-90,0 11 90,0-13 0,0-1-90,-1 4 180,3 9 0,2 7-90,0-20 90,-1-5-90,-4-24 3392,-3-9-3392,0-3 0,0 0 0,-5-3-3392,2 0 3392,-4-4 0,3 1 0,0 0 0,-1-1 90,0-1-90,-1 1 0,-2-2 3392,1 1-3392,2 1 0,1 1 0,4 4 0,-2-1 0,0 1 0,1-1 0,13 1 0,5 1-3392,17 2 3392,-6 2 0,5 2 0,-6 2-90,11 3 90,13-1 0,-15-3 0,4 0 0,9 0 0,7-1-120,6-1 0,7-1 0,-5 0 75,2 1 0,1-2-590,-9-1 1,7-1-1,-1 1 1,-10-2 589,-5 0 0,-2 0 90,29 1 0,-4 0 45,-11 1 180,12 3-181,-39-2 2270,13 3-2269,-17-2 3302,3 1-3302,-11-3-90,-10-1 0,-9-1-6747,-3 1 6747,-4-2 0,-8-9 0,-6-5 0</inkml:trace>
  <inkml:trace contextRef="#ctx0" brushRef="#br0" timeOffset="82484">24953 10616 21205,'46'9'809,"22"16"-6289,-7 2 6469,-5 18 1,-2 8-719,-16-13 0,-3 1 313,15 15 1,-2-3-715,-19-22 0,-3-5 310,7 0-1104,-27-21 924,-4-4 654,-3-1-1643,-12-5 989,-19 1 0,-5 4 0,-13 3 0</inkml:trace>
  <inkml:trace contextRef="#ctx0" brushRef="#br0" timeOffset="83651">24166 11803 17791,'50'-31'-1124,"-1"0"0,-3 5 2720,14-13 1,2 3-608,-10 17 349,-9 4-844,-6 9 1,2 3 974,30-1-1110,-13 1 1,3 0-695,-8 0 0,1 0 559,13 0 1,2-1 0,5 0 0,1 1-135,3-1 0,-2 1-45,-13 1 0,2-1-183,5-1 0,7-2 0,-9 0 183,-13-2 0,-1 0-102,8 0 0,5 0 1,-10 0 146,8-6 2879,-35 8-2969,-21 4 0,-6 2 0,-1 0-2305,7 24 2305,1 3 190,8 40-190,-8-22 0,-1 2 0,0-4 0,-1 1 0,-1 8 0,-1 2-96,-1-3 0,-2 2 96,0-6 0,-1 4 0,0 1 0,1 8 0,-1 2 0,0 2 0,0-7 0,0 2 0,-1 0 0,1 1 547,-1-1 1,1 0-1,0 1 1,0 0-548,-1 6 0,1 1 0,-1-1 0,1-4 0,0-2 0,0-4 0,0 1 0,1 7 0,0 1 0,0-4 0,2 5 0,0 1-229,0 2 0,-1 6 0,1 1 229,-2-20 0,0 1 0,-1 1 0,-1 1 0,-2 14 0,-1 3 0,-2 0 0,-1-3 0,1-12 0,0-3 0,-2 0 0,-1 0 0,-1-1 0,-1 1 0,-1-3 0,1-3 45,-6 24 0,0-10-45,6-22 0,0-6-2546,-1-5 2546,-2-35-1389,-33-54 1389,21 28 0,-4-1-388,-7-4 1,-6-2 0,2 3 387,-5 2 0,-2 2 0,-17-2 0,-1 3 0,13 9 0,5 2 0,10 4 0,2 1 0,-1-1 0,1 3 1517,-16 1-2057,11 9 0,-3 5 540,1 6 0,1 2 0,5-2 0,3 3 0,-15 19 0</inkml:trace>
  <inkml:trace contextRef="#ctx0" brushRef="#br0" timeOffset="84419">23850 13070 22734,'66'-31'305,"0"0"1,0 0 0,2 1 0,0 2 0,1 11 233,2 16 1,1 11 0,-3-1-330,-9-4 0,-2 0 0,3 1-75,1 1 0,5 2 0,-1 0 0,-7-1 44,15 1 1,-8 0-90,-10-4 0,-6 0-90,12 0 450,-20 3-360,-34-5 180,3 10-180,-39 22-90,4-5 0,-5 4 45,-16 14 0,-4 4-45,9-12 0,-1 1 0,2-3 0,-3 4 0,0-1 0,-12 8 0,0 1 0,11-12 0,0 1 0,5-4 0,-3 1 0,1 1 0,0 0 0,-1 1 0,3-2 0,-12 12 0,5-4 0,13-11 0,4-4 0,-2 8 0,17-19-360,6-2-450,3-5-449,-1 5 411,11 6 0,6-9 0,10 4 0</inkml:trace>
  <inkml:trace contextRef="#ctx0" brushRef="#br0" timeOffset="85285">27487 12536 23544,'-57'26'-300,"-1"0"0,-4 0 0,-3 0 779,7-7 1,-5-1 0,0 0-461,-5 3 1,-1 0 0,-2 1 137,11-3 0,-2 0 1,0 0-1,1 1 0,5-1 1,1 0-1,0 0 1,1 1 112,-16 7 0,1 0 0,5-1-91,-2 1 1,6-1 192,4-1 0,12-3-282,26-6 288,83 17-333,-32-19 0,3-1-1639,16 9 1,1 0 1593,-12-6 0,-1 1 252,6 5 0,2 3-252,3 2 0,3 3 0,-9-6 0,1 2 0,-1-1-1135,10 6 1,-3-2 1134,-3-3 0,-1-1 0,-2-4 0,-2-2-1517,12 4 1517,-15-8 0,-1-1 1517,16 4-1517,14 10 0,-17-5 0,-3 7 2269,-32-13-2269,0-1 3392,-6-4-3392,-4-5 0,-4-2 0,0-3 0,-2 0 0,8 1 0,7 3-90,1 1 90,-9-2 0,-24 0 0,-14-1 0</inkml:trace>
  <inkml:trace contextRef="#ctx0" brushRef="#br0" timeOffset="86736">23643 16006 15628,'6'-31'3598,"11"2"-2069,27 2-660,4 20 1,11 4 0,-4 2-691,-10-1 1,5 1-346,2 2 0,12 1 1,7 2-1,4-1 0,-3-1 1,-7-1 389,6-2 1,-6-2 0,1-1 0,8 0-135,-9 0 0,4 1 0,4-1 0,3 0 0,2 0 0,0-2 0,0 0-67,-9-1 1,3-1 0,1-1-1,1 0 1,0-1 0,-1 1-1,-1-1 1,-3 1 0,-3 1-9,10-2 0,-4 1 0,-3 0 0,0 1 0,1-1 0,4 0-277,-10 2 1,4-1 0,2 0 0,-1 0 0,1 1-1,-2 0 1,-3 1 0,-4 2 279,10 0 0,-5 2 0,-3 1 0,1 0 0,3 0-3,-2 0 0,2 1 0,1-1 0,0 1 0,0 0 0,-1-1-289,9 1 1,-1-1-1,0 0 1,-2 0-1,-3 1 274,6 0 0,-1 0 0,-5 0 0,-9-1 468,9 1 0,-26-1-468,-39 0 701,-4 1-701,-4-2 0,-56-4 0,20 11 0,-3-3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6T09:09:43.25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12270 4394 22734,'4'22'540,"-2"-6"-5391,8 38 5930,-5 8-539,-2-4 0,-1 2-944,-2-15 0,-1-1 584,-1 18 0,-1 2 228,-1-5 1,0 4-229,1 2 0,1 7 0,0 4-139,1-17 1,0 2 0,1 3 0,0 2 0,1 0-12,1 0 0,1 2 0,1 1 0,-1 1 0,1-2 0,-1-1-12,1 3 0,-1-1 0,1 0 0,0-2 0,0 1-18,2 0 0,0 2 0,1-2 0,0-2 0,-1-4 30,2 11 0,-2-5 0,1-1-30,-1-7 0,0-2 0,1 3 0,0 12 0,1 3 0,-1-3 614,-3-11 0,0-4 0,0 1-614,0-3 0,1 0 0,-2 3-290,-1-4 0,0 3 0,-2 1 0,1-3 290,-1 7 0,-1-1 0,1 3 0,-1-2 0,1 2 0,-1 4 0,0 4-48,0-7 0,-1 5 1,0 2-1,0 1 1,0-3-1,0-4 48,-1 5 0,0-5 0,1 0 0,-2 4 0,2 0 0,-1 5 0,0 1 0,-1-2 0,0-2 0,-1 5 0,-2-2 0,1-2 0,0-3 0,-1 4 0,0-4 0,1 5 0,0-14 0,1 5 0,0 1 0,0-1 0,1-6-161,-1 13 0,1-5 1,1-1 160,0-2 0,1 1 0,0-5 899,1 9 1,1-7-900,1-21 0,0-6 613,-1 16-613,2-32 2994,-2-18-2994,1-2 0,0-1 1201,1 0-1201,0 0 0,7 0 0,11 0 0,45 4 30,-8-4 0,10-3 0,1 0-30,-6 0 0,0-1 0,4 0 0,1 0 0,6-1 0,-1 0 0,-8 1 0,8-5 0,1 3 0,-4 5 0,11 3 0,-3 1 0,-13 1 0,-16-2 0,-1 2-209,9 1 0,10 2 0,2-1 1,-5 0 208,0-1 0,-3-1 0,0 0 0,-2 0 0,1-1 0,7-1 0,0-2 0,8-1 0,4 0 0,-4-1 0,-9 0-73,-4 1 0,-7 1 1,2-2 72,17-3 0,2-1 0,-17 3-3043,-14 3 3043,-31 2-3115,-4-1 2036,-17 8 855,-44 23 1,10-6-1,4-3 1,1 1 0</inkml:trace>
  <inkml:trace contextRef="#ctx0" brushRef="#br0" timeOffset="1399">12586 4539 12750,'-32'-26'869,"-1"0"1,-10-6-1,3 5 1830,14 12-720,-12-8 989,52 19-2204,26 8 1,10 5-495,-2-5 0,1 1-180,8 4 0,10 1 269,-4-3 1,12 1 0,6 0 0,-1-1 0,-9 0-1341,4 1 0,-6-2 0,8 2 996,-15-2 0,6 0 0,4 1 0,0 0 0,-1 0 0,-7 0 52,10 0 1,-3 0-1,-5 0 1,-5 0-64,15 2 1,-5 0 55,-11-1 0,1 0 0,-11 0-2272,3 3 2302,-27-5 0,-16-2 0,-1 0 2121,-3-2-2121,-1 6-2187,-4-2 2097,1 24 927,-2-1-927,0 45-50,-4-23 1,-1 7 0,1-5 49,1-2 0,0 5 0,-2 3 0,-2 13 0,-1 5 0,0-4 0,2-14 0,0-4 0,-1 3 0,1-5 0,-2 14 0,-2 9 0,1 4 0,-1-2 0,1-7 0,2-10 0,-1 5 0,2-10 0,-2 9-250,1-1 1,-1 9-1,-1 5 1,0 1-1,2-2 1,0-8 249,2 3 0,1-6 0,1 0 0,0 5 0,1-6 0,0 3 0,0 3 0,0-1 0,1 0 0,-1-5 0,0 10 0,0-4 0,1 1 0,0 6 0,1-16 0,1 6 0,0 2 0,0 2 0,0-3 0,0-3 0,1-7 0,-1 3 0,1-7 0,0 0 0,0 8-93,0 1 0,0 7 0,0 6 0,0 2 1,0-2-1,0-5 0,0-8 93,0 1 0,0-9 0,0 1 0,-1 9-2,0-5 1,0 8 0,0 6-1,0 3 1,-1-1 0,1-3 0,-1-6-1,0-10 2,1 17 0,-1-12 0,0 7 0,1 0 0,0 9 0,0 1 0,0-5 0,1-12-115,1 5 1,2-7 114,0 3 0,1 3 0,0-14 0,0 2 0,-1-3 735,1 5 1,1 2-736,0 10 0,1 7 0,-1-10 0,-2-17 0,1-4 0,0 16 0,-1-8 0,-2-25-820,-2-21 820,-1-3 1750,-1-4-2155,-21-20 1,-9-13 112,-8-12 0,-8-6 1,-3-5-1,14 12 0,1-1 1</inkml:trace>
  <inkml:trace contextRef="#ctx0" brushRef="#br0" timeOffset="2033">12502 5696 25253,'69'-4'326,"0"0"0,1 0 0,-1 1 0,2-1 0,5 1 0,0-1 0,-5 2 0,-12 0-281,-2 1 0,1 0-1108,5 1 0,16 0 0,4 0 1,-4 1-1,-14 0 1108,1 1 0,-3 0-45,-3 0 0,7 0 0,0 1 0,-6 1-513,16 6 1,-9 2 512,-23-4 0,3 0 314,8 4 0,11 4 0,-2-1 0,-12-2-314,15 3-765,10 4 1,-19-4 764,-56-16 1491,-3 0-3425,-30 7 1,-17 6 673,-2 9 1260,-11 0 0,-2 4 0,25-1 0,3 1 0,-5 2 0,-1 1 0</inkml:trace>
  <inkml:trace contextRef="#ctx0" brushRef="#br0" timeOffset="2400">12497 7076 26872,'60'-7'419,"1"0"1,11-2 0,-2-1-375,-21 4 0,0-1-482,2 1 1,4-1 0,4 2 480,-4 1 1,4 1 0,0 1 0,-3 0 103,4-2 0,-1 1 0,2 1-126,1 2 1,5 1-1,-2 0 1,-7 0-26,7 1 0,-4-1-87,15 3 0,-5-1-450,1-1 540,-44 0 0,-42 4 0,-29 3 0</inkml:trace>
  <inkml:trace contextRef="#ctx0" brushRef="#br0" timeOffset="2683">12624 7815 6813,'-44'1'9830,"70"-4"-9435,23-2 0,10-2-35,-11 3 0,3-1 0,3 1 29,16-4 1,5 0 0,-1 1-450,-5 3 1,0 0 0,3 1 261,-5 2 1,3 1-1,0 0 1,-4 1 143,1 1 0,-3 1 0,1 2-646,8 2 0,1 3 0,-10 5 300,-14 10 0,-9 3 0,-6-7 0,-8 4 0,-13 33 0</inkml:trace>
  <inkml:trace contextRef="#ctx0" brushRef="#br0" timeOffset="2950">12716 8937 24353,'55'-34'701,"-1"0"1,-1 18 0,7 5-1,3 0 1,-3-2-2559,9-11 0,-2-3 1,4 7 1608,1 10 1,7 4 0,-3 7-1,-9 7-922,-14 9 1,-7 7 0,-3 3 989,14 15 1,-5 4-1,-8-2 1,-11 1-1,-18 25 1</inkml:trace>
  <inkml:trace contextRef="#ctx0" brushRef="#br0" timeOffset="3317">12486 9818 19669,'47'-5'135,"1"-1"0,11 3 0,9-1 0,1 2 411,-1-1 1,1 1 0,8 3-547,-19 2 0,6 1 0,3 1 0,1 1 0,-1 0 0,-4 0 4,2 0 0,-2 1 0,-1-1 0,0 1 0,1 1-40,4 0 0,2 1 0,-1 1 0,-3-2 0,-4 0 6,10-1 0,-6 0 0,-2-2 84,-5-3 0,-3-1 0,-10-1-1043,2-1 924,17 1-2004,-76 34 1647,-6-3 1,-21 32 0,10-13 0</inkml:trace>
  <inkml:trace contextRef="#ctx0" brushRef="#br0" timeOffset="6883">11974 4381 14992,'-22'7'719,"-12"12"1,-5 6 995,7-3 1,-2 6-1312,-6 13 1,-7 12 0,0 5 0,3-2-448,9-3 0,3 0 0,0 2 0,-1 2-281,-1 0 0,-1 2 0,-1 2 1,2-2-1,3-2-146,4-2 1,3-2-1,1-1 1,0 2-94,1 2 1,-1 2 0,2-2 0,3-7 562,-1 6 0,2-2 0,2-3 0,0 2 0,3-5 0,-5 25 0</inkml:trace>
  <inkml:trace contextRef="#ctx0" brushRef="#br0" timeOffset="7450">11825 11551 21205,'-44'-36'1949,"-1"0"0,-1-10 0,-3-6-1837,7 8 0,-6-6 1,1-1-1,3 4-1969,4 1 0,4 3 1,-4-5 1766,5 3 0,-4-4 0,-1-2 0,1 1 0,4 4-570,-5-5 1,2 4-1,-1-3 383,2 2 0,-2-4 0,0 1 0,2 2 277,-1-4 0,2 3 0,4 4 0,1-1 0,2 4 0,3 0 0,0 0 0</inkml:trace>
  <inkml:trace contextRef="#ctx0" brushRef="#br0" timeOffset="10037">17444 1579 12789,'-4'-5'1170,"-3"-2"-969,2 2 609,-1 0 539,3 3 699,2 1-1373,-3 34 0,0 30-388,0-12 1,-1 10 0,0 7 0,0 0 0,1-4-368,-1 9 1,1-2 0,-1 0 0,0 3 97,1-4 0,-1 4 0,0 0 0,0-2 0,1-7 246,1 5 1,1-7 0,0 2-175,-1 10 0,-1 2 0,1-5 617,0-17 0,1-3 1,0 4-708,-1-2 0,0 3 0,0 3 0,0 2-278,0 3 1,0 5 0,0 1 0,1 0 0,-1-3 277,1 3 0,1-4 0,0 1 0,-1 4 0,0-12 0,0 2 0,0 2 0,1 0 0,-1 1 0,0-2-18,1 14 0,0 3 0,0-1 0,0-6 0,1-9 48,-1-9 0,1-8 0,-1 5-30,0 7 0,0 7 0,0 0 0,-1-1 64,0 10 0,0-2 0,0 0-34,0-2 0,1 0 0,1 2-30,-1-6 0,0 3 0,0 1 0,4 0-188,2-1 1,2 2 0,1-4 0,-1-8 187,0 7 0,2-5 414,5 1 0,3 4 1,-2-15-415,-2-7 1279,3 2 0,3 1-1279,16 6 714,8-1-714,-3-25 0,5-5-1588,22-1 1588,-29-12 0,1 1 0,8 0 0,-2-1 0,7 2-80,-9-2 1,9 1-1,0 0 80,1 0 0,0 0 0,2-1 0,7 2 0,3 0 0,1 0-23,-8-3 1,3 0 0,-1 0-1,-5-2-202,21 2 1,-5-1 89,-4-2 0,-4-1-765,-17-1 1,-5-5 899,16-26 0,-13-3 0,-14-26 0</inkml:trace>
  <inkml:trace contextRef="#ctx0" brushRef="#br0" timeOffset="10832">17827 1538 18866,'4'-19'4228,"56"8"-9619,-22 15 5818,16 6 0,22 5 1,8 3-1,-5-1-494,-9-1 0,-1 1 0,2 0 0,4 1 97,-11-2 0,4 0 0,2 1 0,1 0 0,-1-1 0,-3 0 71,5 1 1,-1-1 0,-1-1 0,-1 1 0,0-1-246,-4-1 0,2 1 0,-2-1 0,-4-1 0,-6-2 114,0 1 0,-7-2 0,2 0-30,12 3 0,2 1 0,-26-1 2451,-32-6-1762,-10 28 1,-7 10 1068,1-12 1,-3 6-1520,-1 10 1,-3 14 0,-2 7 0,0 2 0,2-4-480,2-8 0,2-2 1,0 1-1,-1 2 0,0 7 320,2-9 0,-1 6 0,0 4 0,-1 2 0,1 1 0,-1 0 0,1-3 0,2-3 0,0-5-20,-2 10 0,2-6 0,1-2 0,0 1 0,0 6-134,2-8 1,-1 5 0,1 4 0,-1 1-1,1-1 1,0-3 0,2-4 0,0-8 155,1 6 1,1-8-1,1-1 1,0 8-23,-1-3 0,1 5 0,0 4 0,-1 2 0,1 1 0,1-2 0,0-4 18,0 13 0,2-4 0,0 0 0,0 1 0,1 4-18,-1-10 0,2 3 0,-1 2 0,1 0 0,0-1 0,0-3 0,-1-5 0,2 12 0,-1-8 0,0 2 0,0 7-157,0-16 0,-1 7 0,1 4 0,-1 3 0,0-2 0,-1-2 0,0-5 0,-1-8 157,-3 7 0,0-10 0,-1 0 0,1 6 0,1 2 0,0 8 0,0 3 0,1-2 0,-2-6 0,1-9-135,-7 21 0,1-18-1933,3-13 2006,8-80 0,3-19 0,0-17 0,1 0 0,-1 1 0</inkml:trace>
  <inkml:trace contextRef="#ctx0" brushRef="#br0" timeOffset="11367">17788 2307 22284,'69'13'229,"-1"0"0,0 1 0,1-1 0,-1 0 0,1 0 0,-1 0 0,1 1 0,0-1 0,-1 1 0,-3-1 0,-3 0-297,8 3 1,-4-2-1,-3 1 1,1 1-451,1 1 1,0 1 0,-3 0 0,-8 0-427,5 6 1,-8 1 0,-7-1-1,-8 2 1,-13 11 0</inkml:trace>
  <inkml:trace contextRef="#ctx0" brushRef="#br0" timeOffset="11600">17213 3533 24983,'73'-3'147,"0"-1"0,1 1 0,-1 0 0,1 0 1,-9 3-1,3 0 0,3 0 0,-1 1 0,-2 0 1,-3 1-1,-7-1-117,20 1 0,-8 0 0,5 4-120,-6-1 0,6 2 0,2 2 0,-4 2 0,-11 5-870,-5 7 1,-8 4 0,-3 5 251,1 10 0,-3 5 1,-5 0-1,5 13 1,-17 1-1,-38 2 1,1 0-1</inkml:trace>
  <inkml:trace contextRef="#ctx0" brushRef="#br0" timeOffset="11850">17303 4554 26962,'71'-2'0,"1"0"0,-1 0 0,0 0 0,0 0 0,1 0 0,-1 0 0,0 0 0,0 0 0,0 0 0,5 0 0,1-1 0,1 1 0,-2-1 0,-4 1 0,-5 1 0,-6 0 0,-10 1 0,26 0 0,-11 6-1110,-8 11 1,1 6 0,-8-1 165,-13-4 1,-3 3-1,33 18 1,-14 5 0,-44 0-1</inkml:trace>
  <inkml:trace contextRef="#ctx0" brushRef="#br0" timeOffset="12041">17188 5592 28221,'74'-5'-365,"-1"1"0,1-1 1,0 1-1,-1-1 1,1 1-1,-1-1 1,1 1-1,0-1 1,4 0-1,2-1 1,0-1-1,-3 2 1,-7 1-1,-8 3 1,-11 4-1,7 7 1,-18 8-1,-12 17 1</inkml:trace>
  <inkml:trace contextRef="#ctx0" brushRef="#br0" timeOffset="12266">17537 6250 28671,'65'-7'-68,"0"1"1,0 0-1,1 0 1,-1-1-1,0 1 1,0 0-1,8 1 1,0 0-1,0 1 1,-1 2 0,-2 1-1,-2 3-328,0 4 0,-2 2 1,-2 2-1,-2 1 0,-1 0-119,2 0 0,-3 0 1,-1 2-1,0-1 1,-2 0-1,1 1 1,-2-1-1,-6 0 1,7 3-1,0 0 1</inkml:trace>
  <inkml:trace contextRef="#ctx0" brushRef="#br0" timeOffset="13365">17831 9772 17962,'-10'-2'3778,"-7"31"-5199,12 31 0,4 16 1631,-2-18 0,-1 2 0,1 6-102,2-10 0,0 4 0,0 2 0,1 1 0,-1-1-2,-1-1 1,1-1-1,0 1 1,-1 2-1,-1 3-4,0-6 1,0 3 0,-1 2 0,-1 1 0,0 1 0,1-1 0,-1-1-43,-1 8 0,1 0 0,-1-1 0,0 1 0,0 3 0,-1 1-27,1-5 1,-1 2 0,0 3 0,0 1-1,-1-1 1,1-1 0,0-2 0,0-5-20,0 2 1,0-6 0,0-2 0,1 1 0,-1 2 0,1 7 3,2-10 0,-1 5 0,1 4 0,-1 3 0,1 1 0,0-1 0,0-2 0,1-4 0,-1-4 0,1-6-18,-1 21 0,0-11 0,1-1 0,0 10-64,1-12 0,-1 8 1,1 4-1,-1 3 0,2 0 1,-1-3-1,2-4 1,1-9 63,2 15 0,3-8 0,0-4 0,-1-1-238,-3-4 0,0-3 0,0 1 1,3-1 237,4 6 0,2 2 0,2-4 0,-2-9 0,2-3 0,-1-4 598,3 14 1,0-3-599,-4-16 0,1-6 971,15 6-971,16-1 0,0-19 0,7-3 0,3-4 0,8-3-2,-3-5 0,8-2 1,2-1-1,-7 0 2,-9-1 0,-4-2 0,4 0 0,6-2 0,5-1 0,-1-1 0,-8-1 1134,2-1 1,-5-1-1135,2 0 0,-2 0 0,-14 1 0,0-1-225,11-1 0,-2-1-944,10-9 719,-17 7 0,-3-1 2763,-1-11-2313,-37-35 0,-15 12 0,-1 5 0,0 1 0</inkml:trace>
  <inkml:trace contextRef="#ctx0" brushRef="#br0" timeOffset="14100">17543 9857 25612,'71'-12'303,"1"0"1,-1 0 0,-13 4-1,7 2 1,3-1 0,0 1-1,-3 1 1,-5 1-899,0 0 0,-6 2 1,0 0-1,6 0 610,2 0 0,5 0 0,3-1 0,1 1 0,-2 1 0,-4 1-38,13 2 1,-4 2 0,-1 1-1,-2 0-90,-6-1 1,-1 1 0,-1 0 0,0 2-1,-1 1 1,0 0-1,-2 2 1,-7 3 67,13 8 0,-14 7 644,-18 5 0,-14 14-491,-17 4 0,-12 15 0,-6 8 0,-3 2 0,4-2-177,3-11 0,0 0 1,0 1-1,-1 2 0,0 1 1,-2 4 79,1-3 0,-2 3 0,0 2 1,-1 2-1,0 0 0,1 1 0,0-2 1,2-1-138,1-5 0,1-2 0,0-1 0,1 1 0,0 0 0,2 1 0,-1 2 0,2 3 126,1-8 0,0 4 0,1 1 0,1 2 0,0 1 0,0 0 0,1 0 0,0-1 0,1-2 0,-1-1 0,1-4-132,0 7 0,1-4 0,-1-1 0,1-2 1,1 0-1,0 1 0,0 2 0,0 4 99,1-6 0,0 3 1,-1 2-1,1 2 0,0 1 1,1 0-1,0-1 1,0-1-1,1-2 0,1-3 1,0-4-71,2 11 0,1-3 0,1-2 0,0-3 1,1-1-1,-1-2 0,0-1 49,1 8 0,-1-4 0,0-1 0,1 0 0,0 0-18,2 4 0,2 1 0,-1-1 0,1-3 0,-2-7-78,0-4 0,0-5 1,1 5-408,2 6 0,3 9 1,0 3-1,-1-2 1,-2-7 466,0 9 0,-2-6 0,0 2 45,2-3 0,1 4 0,-2-4 0,-3-10 193,-5-8 0,-4-11-507,-2-7 237,-3-22-1767,-26-37 1833,6-1 1,-1-6 0,-7-7 0,-2-3 0,-3-11-1,1 0 1</inkml:trace>
  <inkml:trace contextRef="#ctx0" brushRef="#br0" timeOffset="14401">17967 10571 24533,'42'35'557,"-1"1"1,1-1 0,2-1 0,3-2-1,4 2-503,-4-3 0,4 1 0,2 2 0,2-2 0,0-3-684,13 3 1,1-3-1,1-1 1,-4-2 0,-9-2 0,-2-2 0,-2-1 0,-2-1 0,6 0 0,-2-2 0,-10-1 0,8 14 0</inkml:trace>
  <inkml:trace contextRef="#ctx0" brushRef="#br0" timeOffset="14635">17770 12121 28491,'71'-8'-338,"-1"0"1,1 0 0,-1 0-1,-3 1 1,2 1 0,0 0 0,-1 0-1,-6 2 8,9-1 0,-6 2 1,3 1-234,-3 2 1,5 1 0,-2 2 0,-7 4 30,-5 5 1,-6 4-1,-4 1 1,12 5 0,-13 7-1,-27 6 1,-1 0 0</inkml:trace>
  <inkml:trace contextRef="#ctx0" brushRef="#br0" timeOffset="14852">17898 13103 26422,'72'-7'-540,"-2"1"1,5-1 494,-17 0 0,3 0-629,-7 2 0,6 0 0,2 0 1,1 2 673,2 0 0,1 1 0,0 2 0,-4 0 0,0 0 0,-2 2 0,1 1 0,13 1 0,-1 0 0,1 1 0</inkml:trace>
  <inkml:trace contextRef="#ctx0" brushRef="#br0" timeOffset="15101">17916 14258 26602,'73'-14'-450,"0"0"0,0-1 0,0 1 1,-1 0-1,1 0 0,-3 1 0,3 0 1,-1 0-1,-3 2 0,-6 1 1,-9 3-495,17 1 1,-10 5-1,3 3 1,-8 4 0,-11 10-1</inkml:trace>
  <inkml:trace contextRef="#ctx0" brushRef="#br0" timeOffset="15318">18170 15229 26872,'57'-7'-414,"0"0"0,1 0 0,13-5 1,2-3-1,3-2 121,-11 1 1,2-3 0,0 0 0,-1-1-1641,-2 1 1,-1 0 0,-1 0-1,-2 0 1933,8-3 0,-3 1 0,-6 2 0,-3 0 0,-7 5 0,1 4 0</inkml:trace>
  <inkml:trace contextRef="#ctx0" brushRef="#br0" timeOffset="15483">19309 15158 19226,'40'-39'0,"1"0"0,-6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2020/8/14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110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67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003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024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303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734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dirty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dirty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 dirty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 dirty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 dirty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 dirty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dirty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7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0224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945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31177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60388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外, 樹, 鳥, 動物 的圖片&#10;&#10;&#10;&#10;自動產生的描述">
            <a:extLst>
              <a:ext uri="{FF2B5EF4-FFF2-40B4-BE49-F238E27FC236}">
                <a16:creationId xmlns:a16="http://schemas.microsoft.com/office/drawing/2014/main" id="{9DBB58F9-4C7A-C744-9ACC-0699B81B67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032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dirty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42436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25825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974975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88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5" name="圖片 4" descr="一張含有 動物, 爬蟲動物 的圖片&#10;&#10;自動產生的描述">
            <a:extLst>
              <a:ext uri="{FF2B5EF4-FFF2-40B4-BE49-F238E27FC236}">
                <a16:creationId xmlns:a16="http://schemas.microsoft.com/office/drawing/2014/main" id="{6E99E8B0-92C1-2B40-92AE-921990EF5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6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7" name="圖片 6" descr="一張含有 動物, 爬蟲動物 的圖片&#10;&#10;自動產生的描述">
            <a:extLst>
              <a:ext uri="{FF2B5EF4-FFF2-40B4-BE49-F238E27FC236}">
                <a16:creationId xmlns:a16="http://schemas.microsoft.com/office/drawing/2014/main" id="{91404549-F62F-B74B-A8E9-A359FCB9C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pic>
        <p:nvPicPr>
          <p:cNvPr id="3" name="圖片 2" descr="一張含有 動物, 爬蟲動物 的圖片&#10;&#10;自動產生的描述">
            <a:extLst>
              <a:ext uri="{FF2B5EF4-FFF2-40B4-BE49-F238E27FC236}">
                <a16:creationId xmlns:a16="http://schemas.microsoft.com/office/drawing/2014/main" id="{10B8DB7A-3AA1-EC48-865D-38239EB0E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9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動物, 爬蟲動物 的圖片&#10;&#10;自動產生的描述">
            <a:extLst>
              <a:ext uri="{FF2B5EF4-FFF2-40B4-BE49-F238E27FC236}">
                <a16:creationId xmlns:a16="http://schemas.microsoft.com/office/drawing/2014/main" id="{BEB033E9-0EF6-9446-A846-4A07FB696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08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5" r:id="rId3"/>
    <p:sldLayoutId id="2147483662" r:id="rId4"/>
    <p:sldLayoutId id="214748367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unt_Rushmore" TargetMode="External"/><Relationship Id="rId2" Type="http://schemas.openxmlformats.org/officeDocument/2006/relationships/hyperlink" Target="https://en.wikipedia.org/wiki/Ancient_Egyp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tips/how-long-do-hard-drives-actually-live-for/" TargetMode="External"/><Relationship Id="rId2" Type="http://schemas.openxmlformats.org/officeDocument/2006/relationships/hyperlink" Target="http://technews.tw/2015/05/13/ssd-heat-resisting-property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Large-file_support" TargetMode="External"/><Relationship Id="rId4" Type="http://schemas.openxmlformats.org/officeDocument/2006/relationships/hyperlink" Target="https://goo.gl/Trecb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tiff"/><Relationship Id="rId5" Type="http://schemas.openxmlformats.org/officeDocument/2006/relationships/image" Target="../media/image38.tiff"/><Relationship Id="rId4" Type="http://schemas.microsoft.com/office/2007/relationships/hdphoto" Target="../media/hdphoto3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4164EB-07F9-014C-8900-BCC11386B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/>
              <a:t>Ch09</a:t>
            </a:r>
            <a:br>
              <a:rPr kumimoji="1" lang="en-US" altLang="zh-TW" dirty="0"/>
            </a:br>
            <a:r>
              <a:rPr kumimoji="1" lang="zh-CN" altLang="en-US" sz="9600" dirty="0"/>
              <a:t>檔案系統與儲存體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31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01324-5F34-CF47-8E44-88A28972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硬碟轉盤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6380062-3176-A748-ADDB-DB1E7F16221D}"/>
              </a:ext>
            </a:extLst>
          </p:cNvPr>
          <p:cNvGrpSpPr/>
          <p:nvPr/>
        </p:nvGrpSpPr>
        <p:grpSpPr>
          <a:xfrm>
            <a:off x="3506428" y="1690688"/>
            <a:ext cx="5179143" cy="1325564"/>
            <a:chOff x="3506428" y="839428"/>
            <a:chExt cx="5179143" cy="51791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998049E-EB80-9343-B73F-7FA7E4C71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428" y="839428"/>
              <a:ext cx="5179143" cy="5179143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A0EF461-9672-7A43-9118-33C894B1976A}"/>
                </a:ext>
              </a:extLst>
            </p:cNvPr>
            <p:cNvSpPr/>
            <p:nvPr/>
          </p:nvSpPr>
          <p:spPr>
            <a:xfrm>
              <a:off x="3600666" y="933666"/>
              <a:ext cx="4990665" cy="49906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E884E75-E858-1B4E-BB0B-B3342D9FE065}"/>
                </a:ext>
              </a:extLst>
            </p:cNvPr>
            <p:cNvSpPr/>
            <p:nvPr/>
          </p:nvSpPr>
          <p:spPr>
            <a:xfrm>
              <a:off x="4994586" y="2327586"/>
              <a:ext cx="2202824" cy="220282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1326C4B-2E55-E742-B6DB-9CE6AA734884}"/>
              </a:ext>
            </a:extLst>
          </p:cNvPr>
          <p:cNvGrpSpPr/>
          <p:nvPr/>
        </p:nvGrpSpPr>
        <p:grpSpPr>
          <a:xfrm>
            <a:off x="3505413" y="3348895"/>
            <a:ext cx="5179143" cy="1325564"/>
            <a:chOff x="3506428" y="839428"/>
            <a:chExt cx="5179143" cy="517914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5FCA302-84CA-D940-A390-4A00BC6C5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428" y="839428"/>
              <a:ext cx="5179143" cy="5179143"/>
            </a:xfrm>
            <a:prstGeom prst="rect">
              <a:avLst/>
            </a:prstGeom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3C57752-A16F-B440-AF09-7522E70698A2}"/>
                </a:ext>
              </a:extLst>
            </p:cNvPr>
            <p:cNvSpPr/>
            <p:nvPr/>
          </p:nvSpPr>
          <p:spPr>
            <a:xfrm>
              <a:off x="3600666" y="933666"/>
              <a:ext cx="4990665" cy="49906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5024982-9946-3B4B-997C-5DA6254F7235}"/>
                </a:ext>
              </a:extLst>
            </p:cNvPr>
            <p:cNvSpPr/>
            <p:nvPr/>
          </p:nvSpPr>
          <p:spPr>
            <a:xfrm>
              <a:off x="4994586" y="2327586"/>
              <a:ext cx="2202824" cy="220282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B154DB2-73FD-8C4E-A952-A24F9C9AD070}"/>
              </a:ext>
            </a:extLst>
          </p:cNvPr>
          <p:cNvGrpSpPr/>
          <p:nvPr/>
        </p:nvGrpSpPr>
        <p:grpSpPr>
          <a:xfrm>
            <a:off x="3505413" y="4940604"/>
            <a:ext cx="5179143" cy="1325564"/>
            <a:chOff x="3506428" y="839428"/>
            <a:chExt cx="5179143" cy="5179143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B25C327-F56C-3940-8941-EEA8C7BD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428" y="839428"/>
              <a:ext cx="5179143" cy="5179143"/>
            </a:xfrm>
            <a:prstGeom prst="rect">
              <a:avLst/>
            </a:prstGeom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AA094CE-F592-B047-A03C-697660A8DCBB}"/>
                </a:ext>
              </a:extLst>
            </p:cNvPr>
            <p:cNvSpPr/>
            <p:nvPr/>
          </p:nvSpPr>
          <p:spPr>
            <a:xfrm>
              <a:off x="3600666" y="933666"/>
              <a:ext cx="4990665" cy="49906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23F43A7-21D4-9A47-A9E0-D53E4AD59083}"/>
                </a:ext>
              </a:extLst>
            </p:cNvPr>
            <p:cNvSpPr/>
            <p:nvPr/>
          </p:nvSpPr>
          <p:spPr>
            <a:xfrm>
              <a:off x="4994586" y="2327586"/>
              <a:ext cx="2202824" cy="220282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99A6CAC-C03F-8543-B57E-AF7F2E32470F}"/>
              </a:ext>
            </a:extLst>
          </p:cNvPr>
          <p:cNvCxnSpPr/>
          <p:nvPr/>
        </p:nvCxnSpPr>
        <p:spPr>
          <a:xfrm>
            <a:off x="8590316" y="1027906"/>
            <a:ext cx="20284" cy="551100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A06E26-AE97-7344-8B62-8C1D20936814}"/>
              </a:ext>
            </a:extLst>
          </p:cNvPr>
          <p:cNvSpPr txBox="1"/>
          <p:nvPr/>
        </p:nvSpPr>
        <p:spPr>
          <a:xfrm>
            <a:off x="8098498" y="407166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ea typeface="Microsoft YaHei Light" panose="020B0502040204020203" pitchFamily="34" charset="-122"/>
              </a:rPr>
              <a:t>cylinder 0</a:t>
            </a:r>
            <a:endParaRPr kumimoji="1" lang="zh-TW" altLang="en-US" sz="2000" dirty="0">
              <a:ea typeface="Microsoft YaHei Light" panose="020B0502040204020203" pitchFamily="34" charset="-122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5945C7E-3449-3145-B843-7BEF664C328D}"/>
              </a:ext>
            </a:extLst>
          </p:cNvPr>
          <p:cNvCxnSpPr/>
          <p:nvPr/>
        </p:nvCxnSpPr>
        <p:spPr>
          <a:xfrm>
            <a:off x="7175604" y="1027905"/>
            <a:ext cx="20284" cy="5511007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4BD5A-5408-DF4F-88D8-77A1DD0950EF}"/>
              </a:ext>
            </a:extLst>
          </p:cNvPr>
          <p:cNvSpPr txBox="1"/>
          <p:nvPr/>
        </p:nvSpPr>
        <p:spPr>
          <a:xfrm>
            <a:off x="6589546" y="409468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ea typeface="Microsoft YaHei Light" panose="020B0502040204020203" pitchFamily="34" charset="-122"/>
              </a:rPr>
              <a:t>cylinder n</a:t>
            </a:r>
            <a:endParaRPr kumimoji="1" lang="zh-TW" altLang="en-US" sz="20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756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0C91C-F285-1F4C-BE26-F922B9F2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UNIX</a:t>
            </a:r>
            <a:r>
              <a:rPr kumimoji="1" lang="zh-CN" altLang="en-US" dirty="0"/>
              <a:t>的傳統目錄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A0CD83-72A0-AB48-82FB-2973E4BD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「目錄」是一個特別的「檔案」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在這裡我們稱之為「目錄檔案」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這個「目錄檔案」內部紀錄了這個目錄底下的所有東西</a:t>
            </a:r>
            <a:endParaRPr kumimoji="1" lang="en-US" altLang="zh-TW" dirty="0"/>
          </a:p>
          <a:p>
            <a:r>
              <a:rPr kumimoji="1" lang="zh-CN" altLang="en-US" dirty="0"/>
              <a:t>目錄檔案可以使用</a:t>
            </a:r>
            <a:r>
              <a:rPr kumimoji="1" lang="en-US" altLang="zh-CN" dirty="0" err="1"/>
              <a:t>opendir</a:t>
            </a:r>
            <a:r>
              <a:rPr kumimoji="1" lang="en-US" altLang="zh-CN" dirty="0"/>
              <a:t>()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readdir</a:t>
            </a:r>
            <a:r>
              <a:rPr kumimoji="1" lang="en-US" altLang="zh-CN" dirty="0"/>
              <a:t>()</a:t>
            </a:r>
            <a:r>
              <a:rPr kumimoji="1" lang="zh-CN" altLang="en-US" dirty="0"/>
              <a:t>打開，每一個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主要包含下列項目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name</a:t>
            </a:r>
          </a:p>
          <a:p>
            <a:pPr lvl="1"/>
            <a:r>
              <a:rPr kumimoji="1" lang="en-US" altLang="zh-CN" dirty="0"/>
              <a:t>type</a:t>
            </a:r>
          </a:p>
          <a:p>
            <a:pPr lvl="2"/>
            <a:r>
              <a:rPr kumimoji="1" lang="zh-CN" altLang="en-US" dirty="0"/>
              <a:t>例如：是檔案？還是目錄？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也包含了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，這裡的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可以讓程式設計變得比較簡單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</a:t>
            </a:r>
            <a:r>
              <a:rPr kumimoji="1" lang="en-US" altLang="zh-CN" dirty="0"/>
              <a:t>-node number</a:t>
            </a:r>
          </a:p>
        </p:txBody>
      </p:sp>
    </p:spTree>
    <p:extLst>
      <p:ext uri="{BB962C8B-B14F-4D97-AF65-F5344CB8AC3E}">
        <p14:creationId xmlns:p14="http://schemas.microsoft.com/office/powerpoint/2010/main" val="129309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CC0FF-8C63-8142-893F-126C61A1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目錄的設計方法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B12C55-B0D9-4449-BB19-940EC7F13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使用一個單純的列表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每一個「目錄檔案」，基本上可以看做一個特殊的文字檔案，裡面記載「物件名稱」，檔案編號（在</a:t>
            </a:r>
            <a:r>
              <a:rPr kumimoji="1" lang="en-US" altLang="zh-TW" dirty="0"/>
              <a:t>UNIX</a:t>
            </a:r>
            <a:r>
              <a:rPr kumimoji="1" lang="zh-CN" altLang="en-US" dirty="0"/>
              <a:t>中是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 number</a:t>
            </a:r>
            <a:r>
              <a:rPr kumimoji="1" lang="zh-TW" altLang="en-US" dirty="0"/>
              <a:t>），物件的基本型別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這種設計方法很適合「列表」功能，例如：「</a:t>
            </a:r>
            <a:r>
              <a:rPr kumimoji="1" lang="en-US" altLang="zh-TW" dirty="0"/>
              <a:t>ls</a:t>
            </a:r>
            <a:r>
              <a:rPr kumimoji="1" lang="zh-TW" altLang="en-US" dirty="0"/>
              <a:t>」指令</a:t>
            </a:r>
            <a:endParaRPr kumimoji="1" lang="en-US" altLang="zh-TW" dirty="0"/>
          </a:p>
          <a:p>
            <a:r>
              <a:rPr kumimoji="1" lang="zh-TW" altLang="en-US" dirty="0"/>
              <a:t>使用一個查詢式的資料結構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可以使用檔案路徑名，快速的找到相對應的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-node number</a:t>
            </a:r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b-tree</a:t>
            </a:r>
            <a:r>
              <a:rPr kumimoji="1" lang="zh-CN" altLang="en-US" dirty="0"/>
              <a:t>等等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這種方法很適合，「指定路徑➼回傳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 number</a:t>
            </a:r>
            <a:r>
              <a:rPr kumimoji="1" lang="zh-CN" altLang="en-US" dirty="0"/>
              <a:t>」操作。例如：程式碼開啟檔案</a:t>
            </a:r>
            <a:endParaRPr kumimoji="1" lang="en-US" altLang="zh-CN" dirty="0"/>
          </a:p>
          <a:p>
            <a:r>
              <a:rPr kumimoji="1" lang="zh-CN" altLang="en-US" dirty="0"/>
              <a:t>混合式設計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同時採用上述二種方法，即可以設計快速列表，和快速查詢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BTRFS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51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filesystems across hard drives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mount vs. extend volume 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hard link &amp; soft link</a:t>
            </a:r>
          </a:p>
          <a:p>
            <a:pPr lvl="1"/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RAID</a:t>
            </a:r>
            <a:r>
              <a:rPr kumimoji="1" lang="zh-TW" altLang="en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700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00AEE2-D3FA-F645-81C2-B90C3ED01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mount &amp; extend 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241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C46625-8539-BE43-9A6C-2E5F5C68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</a:t>
            </a:r>
            <a:r>
              <a:rPr kumimoji="1" lang="zh-CN" altLang="en-US" dirty="0"/>
              <a:t>上磁碟掛載的傳統方法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8CC588-EE20-E441-9D0E-5FA49482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軟碟機分別佔據</a:t>
            </a:r>
            <a:r>
              <a:rPr kumimoji="1" lang="en-US" altLang="zh-TW" dirty="0"/>
              <a:t>A</a:t>
            </a:r>
            <a:r>
              <a:rPr kumimoji="1" lang="zh-TW" altLang="en-US" dirty="0"/>
              <a:t>、</a:t>
            </a:r>
            <a:r>
              <a:rPr kumimoji="1" lang="en-US" altLang="zh-TW" dirty="0"/>
              <a:t>B</a:t>
            </a:r>
          </a:p>
          <a:p>
            <a:r>
              <a:rPr kumimoji="1" lang="zh-CN" altLang="en-US" dirty="0"/>
              <a:t>硬碟機從</a:t>
            </a:r>
            <a:r>
              <a:rPr kumimoji="1" lang="en-US" altLang="zh-CN" dirty="0"/>
              <a:t>C</a:t>
            </a:r>
            <a:r>
              <a:rPr kumimoji="1" lang="zh-CN" altLang="en-US" dirty="0"/>
              <a:t>開始編號，最大編號到</a:t>
            </a:r>
            <a:r>
              <a:rPr kumimoji="1" lang="en-US" altLang="zh-CN" dirty="0"/>
              <a:t>Z</a:t>
            </a:r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上可掛載的磁碟機最多可達</a:t>
            </a:r>
            <a:r>
              <a:rPr kumimoji="1" lang="en-US" altLang="zh-CN" dirty="0"/>
              <a:t>24</a:t>
            </a:r>
            <a:r>
              <a:rPr kumimoji="1" lang="zh-CN" altLang="en-US" dirty="0"/>
              <a:t>個（必要時可用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，達</a:t>
            </a:r>
            <a:r>
              <a:rPr kumimoji="1" lang="en-US" altLang="zh-CN" dirty="0"/>
              <a:t>26</a:t>
            </a:r>
            <a:r>
              <a:rPr kumimoji="1" lang="zh-CN" altLang="en-US" dirty="0"/>
              <a:t>個）</a:t>
            </a:r>
            <a:endParaRPr kumimoji="1" lang="en-US" altLang="zh-CN" dirty="0"/>
          </a:p>
          <a:p>
            <a:r>
              <a:rPr kumimoji="1" lang="zh-CN" altLang="en-US" dirty="0"/>
              <a:t>對於伺服器而言，由於可能掛載網路磁碟機，因此</a:t>
            </a:r>
            <a:r>
              <a:rPr kumimoji="1" lang="en-US" altLang="zh-CN" dirty="0"/>
              <a:t>26</a:t>
            </a:r>
            <a:r>
              <a:rPr kumimoji="1" lang="zh-CN" altLang="en-US" dirty="0"/>
              <a:t>個可能不夠</a:t>
            </a:r>
            <a:endParaRPr kumimoji="1" lang="en-US" altLang="zh-CN" dirty="0"/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也可以採用了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的掛載方法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11703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三角形 8">
            <a:extLst>
              <a:ext uri="{FF2B5EF4-FFF2-40B4-BE49-F238E27FC236}">
                <a16:creationId xmlns:a16="http://schemas.microsoft.com/office/drawing/2014/main" id="{93C2D125-27B0-0449-A4C0-F70CD2CA7660}"/>
              </a:ext>
            </a:extLst>
          </p:cNvPr>
          <p:cNvSpPr/>
          <p:nvPr/>
        </p:nvSpPr>
        <p:spPr>
          <a:xfrm>
            <a:off x="10319427" y="2660392"/>
            <a:ext cx="1815829" cy="1412434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EXT4</a:t>
            </a:r>
            <a:endParaRPr kumimoji="1" lang="zh-TW" altLang="en-US" sz="1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181B0F-DACF-5847-BB82-307C5D18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Unix’s mount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DAA7C9-1E7A-1C43-9D89-09145401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1843" cy="4351338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如右圖，根目錄是「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」使用</a:t>
            </a:r>
            <a:r>
              <a:rPr kumimoji="1" lang="en-US" altLang="zh-TW" sz="2400" dirty="0" err="1"/>
              <a:t>Btrfs</a:t>
            </a:r>
            <a:r>
              <a:rPr kumimoji="1" lang="zh-TW" altLang="en-US" sz="2400" dirty="0"/>
              <a:t>，綠色「</a:t>
            </a:r>
            <a:r>
              <a:rPr kumimoji="1" lang="en-US" altLang="zh-TW" sz="2400" dirty="0"/>
              <a:t>/home</a:t>
            </a:r>
            <a:r>
              <a:rPr kumimoji="1" lang="zh-TW" altLang="en-US" sz="2400" dirty="0"/>
              <a:t>」使用</a:t>
            </a:r>
            <a:r>
              <a:rPr kumimoji="1" lang="en-US" altLang="zh-TW" sz="2400" dirty="0"/>
              <a:t>EXT4</a:t>
            </a:r>
            <a:r>
              <a:rPr kumimoji="1" lang="zh-TW" altLang="en-US" sz="2400" dirty="0"/>
              <a:t>（其實在這個例子中，檔案系統並不重要）</a:t>
            </a:r>
            <a:endParaRPr kumimoji="1" lang="en-US" altLang="zh-TW" sz="2400" dirty="0"/>
          </a:p>
          <a:p>
            <a:r>
              <a:rPr kumimoji="1" lang="zh-TW" altLang="en-US" sz="2400" dirty="0"/>
              <a:t>「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」</a:t>
            </a:r>
            <a:r>
              <a:rPr kumimoji="1" lang="zh-CN" altLang="en-US" sz="2400" dirty="0"/>
              <a:t>中的檔案編號（即：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-node</a:t>
            </a:r>
            <a:r>
              <a:rPr kumimoji="1" lang="zh-CN" altLang="en-US" sz="2400" dirty="0"/>
              <a:t>編號，由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開始），「</a:t>
            </a:r>
            <a:r>
              <a:rPr kumimoji="1" lang="en-US" altLang="zh-CN" sz="2400" dirty="0"/>
              <a:t>/home</a:t>
            </a:r>
            <a:r>
              <a:rPr kumimoji="1" lang="zh-CN" altLang="en-US" sz="2400" dirty="0"/>
              <a:t>」中的檔案編號也是由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開始</a:t>
            </a:r>
            <a:endParaRPr kumimoji="1" lang="en-US" altLang="zh-CN" sz="2400" dirty="0"/>
          </a:p>
          <a:p>
            <a:r>
              <a:rPr kumimoji="1" lang="zh-CN" altLang="en-US" sz="2400" dirty="0"/>
              <a:t>請注意，</a:t>
            </a:r>
            <a:r>
              <a:rPr kumimoji="1" lang="en-US" altLang="zh-CN" sz="2400" dirty="0"/>
              <a:t>UNIX</a:t>
            </a:r>
            <a:r>
              <a:rPr kumimoji="1" lang="zh-CN" altLang="en-US" sz="2400" dirty="0"/>
              <a:t>中的</a:t>
            </a:r>
            <a:r>
              <a:rPr kumimoji="1" lang="en-US" altLang="zh-CN" sz="2400" dirty="0"/>
              <a:t>hard-link</a:t>
            </a:r>
            <a:r>
              <a:rPr kumimoji="1" lang="zh-CN" altLang="en-US" sz="2400" dirty="0"/>
              <a:t>，其實就是二個「路徑名」對應到同一個「檔案」，並且這個對應只記錄了檔案編號（即：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-node number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因此</a:t>
            </a:r>
            <a:r>
              <a:rPr kumimoji="1" lang="en-US" altLang="zh-CN" sz="2000" dirty="0"/>
              <a:t>hard link</a:t>
            </a:r>
            <a:r>
              <a:rPr kumimoji="1" lang="zh-CN" altLang="en-US" sz="2000" dirty="0"/>
              <a:t>是沒辦法跨過檔案系統的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例如「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」上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-node</a:t>
            </a:r>
            <a:r>
              <a:rPr kumimoji="1" lang="zh-CN" altLang="en-US" sz="2000" dirty="0"/>
              <a:t>為</a:t>
            </a:r>
            <a:r>
              <a:rPr kumimoji="1" lang="en-US" altLang="zh-CN" sz="2000" dirty="0"/>
              <a:t>1000</a:t>
            </a:r>
            <a:r>
              <a:rPr kumimoji="1" lang="zh-CN" altLang="en-US" sz="2000" dirty="0"/>
              <a:t>的檔案是</a:t>
            </a:r>
            <a:r>
              <a:rPr kumimoji="1" lang="en-US" altLang="zh-CN" sz="2000" dirty="0" err="1"/>
              <a:t>javac</a:t>
            </a:r>
            <a:r>
              <a:rPr kumimoji="1" lang="zh-CN" altLang="en-US" sz="2000" dirty="0"/>
              <a:t>，但「</a:t>
            </a:r>
            <a:r>
              <a:rPr kumimoji="1" lang="en-US" altLang="zh-CN" sz="2000" dirty="0"/>
              <a:t>/home</a:t>
            </a:r>
            <a:r>
              <a:rPr kumimoji="1" lang="zh-CN" altLang="en-US" sz="2000" dirty="0"/>
              <a:t>」上的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-node</a:t>
            </a:r>
            <a:r>
              <a:rPr kumimoji="1" lang="zh-CN" altLang="en-US" sz="2000" dirty="0"/>
              <a:t>編號為</a:t>
            </a:r>
            <a:r>
              <a:rPr kumimoji="1" lang="en-US" altLang="zh-CN" sz="2000" dirty="0"/>
              <a:t>1000</a:t>
            </a:r>
            <a:r>
              <a:rPr kumimoji="1" lang="zh-CN" altLang="en-US" sz="2000" dirty="0"/>
              <a:t>的檔案是</a:t>
            </a:r>
            <a:r>
              <a:rPr kumimoji="1" lang="en-US" altLang="zh-CN" sz="2000" dirty="0" err="1"/>
              <a:t>shiwulo.jpg</a:t>
            </a:r>
            <a:r>
              <a:rPr kumimoji="1" lang="zh-CN" altLang="en-US" sz="2000" dirty="0"/>
              <a:t>。不一樣，不能跨越。</a:t>
            </a:r>
            <a:endParaRPr kumimoji="1" lang="en-US" altLang="zh-CN" sz="2000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2FA4AB3-0793-8C4A-8495-0E8C9429FBB2}"/>
              </a:ext>
            </a:extLst>
          </p:cNvPr>
          <p:cNvSpPr/>
          <p:nvPr/>
        </p:nvSpPr>
        <p:spPr>
          <a:xfrm>
            <a:off x="8690043" y="1513969"/>
            <a:ext cx="1815829" cy="178989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31C9B-D149-FA4D-A2D2-E67CA37C61FC}"/>
              </a:ext>
            </a:extLst>
          </p:cNvPr>
          <p:cNvSpPr/>
          <p:nvPr/>
        </p:nvSpPr>
        <p:spPr>
          <a:xfrm>
            <a:off x="9238033" y="1245140"/>
            <a:ext cx="719847" cy="421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9DBAC7-DA14-C840-A2B9-5C44C34B634F}"/>
              </a:ext>
            </a:extLst>
          </p:cNvPr>
          <p:cNvSpPr/>
          <p:nvPr/>
        </p:nvSpPr>
        <p:spPr>
          <a:xfrm>
            <a:off x="10867419" y="2460011"/>
            <a:ext cx="719847" cy="4215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/home</a:t>
            </a:r>
            <a:endParaRPr kumimoji="1" lang="zh-TW" altLang="en-US" sz="1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87D9DA9-F644-0241-8A86-AAC9D90585E1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10051915" y="2408914"/>
            <a:ext cx="815504" cy="2618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26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三角形 8">
            <a:extLst>
              <a:ext uri="{FF2B5EF4-FFF2-40B4-BE49-F238E27FC236}">
                <a16:creationId xmlns:a16="http://schemas.microsoft.com/office/drawing/2014/main" id="{93C2D125-27B0-0449-A4C0-F70CD2CA7660}"/>
              </a:ext>
            </a:extLst>
          </p:cNvPr>
          <p:cNvSpPr/>
          <p:nvPr/>
        </p:nvSpPr>
        <p:spPr>
          <a:xfrm>
            <a:off x="10319427" y="2660392"/>
            <a:ext cx="1815829" cy="1412434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EXT4</a:t>
            </a:r>
            <a:endParaRPr kumimoji="1" lang="zh-TW" altLang="en-US" sz="1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181B0F-DACF-5847-BB82-307C5D18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Unix’s mount &amp; </a:t>
            </a:r>
            <a:r>
              <a:rPr kumimoji="1" lang="en-US" altLang="zh-TW" dirty="0" err="1"/>
              <a:t>hardlink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DAA7C9-1E7A-1C43-9D89-09145401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1843" cy="4351338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2000" dirty="0"/>
              <a:t>由於</a:t>
            </a:r>
            <a:r>
              <a:rPr kumimoji="1" lang="en-US" altLang="zh-CN" sz="2000" dirty="0"/>
              <a:t>hard link</a:t>
            </a:r>
            <a:r>
              <a:rPr kumimoji="1" lang="zh-CN" altLang="en-US" sz="2000" dirty="0"/>
              <a:t>直接指向檔案，例如：</a:t>
            </a:r>
            <a:r>
              <a:rPr kumimoji="1" lang="en-US" altLang="zh-CN" sz="2000" dirty="0"/>
              <a:t>/home/</a:t>
            </a:r>
            <a:r>
              <a:rPr kumimoji="1" lang="en-US" altLang="zh-CN" sz="2000" dirty="0" err="1"/>
              <a:t>shiwulo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指向</a:t>
            </a:r>
            <a:r>
              <a:rPr kumimoji="1" lang="en-US" altLang="zh-CN" sz="2000" dirty="0"/>
              <a:t>/home/</a:t>
            </a:r>
            <a:r>
              <a:rPr kumimoji="1" lang="en-US" altLang="zh-CN" sz="2000" dirty="0" err="1"/>
              <a:t>ron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，就算</a:t>
            </a:r>
            <a:r>
              <a:rPr kumimoji="1" lang="en-US" altLang="zh-CN" sz="2000" dirty="0" err="1"/>
              <a:t>shiwulo</a:t>
            </a:r>
            <a:r>
              <a:rPr kumimoji="1" lang="zh-CN" altLang="en-US" sz="2000" dirty="0"/>
              <a:t>沒有</a:t>
            </a:r>
            <a:r>
              <a:rPr kumimoji="1" lang="en-US" altLang="zh-CN" sz="2000" dirty="0" err="1"/>
              <a:t>ron</a:t>
            </a:r>
            <a:r>
              <a:rPr kumimoji="1" lang="zh-CN" altLang="en-US" sz="2000" dirty="0"/>
              <a:t>資料夾的進入權限，</a:t>
            </a:r>
            <a:r>
              <a:rPr kumimoji="1" lang="en-US" altLang="zh-CN" sz="2000" dirty="0" err="1"/>
              <a:t>shiwulo</a:t>
            </a:r>
            <a:r>
              <a:rPr kumimoji="1" lang="zh-CN" altLang="en-US" sz="2000" dirty="0"/>
              <a:t>依然可以存取</a:t>
            </a:r>
            <a:r>
              <a:rPr kumimoji="1" lang="en-US" altLang="zh-CN" sz="2000" dirty="0" err="1"/>
              <a:t>ron.jpg</a:t>
            </a:r>
            <a:endParaRPr kumimoji="1" lang="en-US" altLang="zh-CN" sz="2000" dirty="0"/>
          </a:p>
          <a:p>
            <a:pPr lvl="1"/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-node</a:t>
            </a:r>
            <a:r>
              <a:rPr kumimoji="1" lang="zh-CN" altLang="en-US" sz="2000" dirty="0"/>
              <a:t>上有一個</a:t>
            </a:r>
            <a:r>
              <a:rPr kumimoji="1" lang="en-US" altLang="zh-CN" sz="2000" dirty="0"/>
              <a:t>counter</a:t>
            </a:r>
            <a:r>
              <a:rPr kumimoji="1" lang="zh-CN" altLang="en-US" sz="2000" dirty="0"/>
              <a:t>紀錄連接到這個檔案的「路徑名」有多少個，當「路徑名」為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時，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才會清除掉這個檔案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因此如果</a:t>
            </a:r>
            <a:r>
              <a:rPr kumimoji="1" lang="en-US" altLang="zh-CN" sz="2000" dirty="0"/>
              <a:t>Ron</a:t>
            </a:r>
            <a:r>
              <a:rPr kumimoji="1" lang="zh-CN" altLang="en-US" sz="2000" dirty="0"/>
              <a:t>刪掉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，</a:t>
            </a:r>
            <a:r>
              <a:rPr kumimoji="1" lang="en-US" altLang="zh-CN" sz="2000" dirty="0" err="1"/>
              <a:t>shiwulo</a:t>
            </a:r>
            <a:r>
              <a:rPr kumimoji="1" lang="zh-CN" altLang="en-US" sz="2000" dirty="0"/>
              <a:t>還是可以存取</a:t>
            </a:r>
            <a:r>
              <a:rPr kumimoji="1" lang="en-US" altLang="zh-CN" sz="2000" dirty="0" err="1"/>
              <a:t>ron.jpg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由於</a:t>
            </a:r>
            <a:r>
              <a:rPr kumimoji="1" lang="en-US" altLang="zh-CN" sz="2000" dirty="0"/>
              <a:t>Ron</a:t>
            </a:r>
            <a:r>
              <a:rPr kumimoji="1" lang="zh-CN" altLang="en-US" sz="2000" dirty="0"/>
              <a:t>和</a:t>
            </a:r>
            <a:r>
              <a:rPr kumimoji="1" lang="en-US" altLang="zh-CN" sz="2000" dirty="0" err="1"/>
              <a:t>shiwulo</a:t>
            </a:r>
            <a:r>
              <a:rPr kumimoji="1" lang="zh-CN" altLang="en-US" sz="2000" dirty="0"/>
              <a:t>都是直接連接上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，因此雙方都可以看到對方對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的修改</a:t>
            </a:r>
            <a:endParaRPr kumimoji="1" lang="en-US" altLang="zh-CN" sz="2000" dirty="0"/>
          </a:p>
          <a:p>
            <a:r>
              <a:rPr kumimoji="1" lang="zh-CN" altLang="en-US" sz="2400" dirty="0"/>
              <a:t>理論上</a:t>
            </a:r>
            <a:r>
              <a:rPr kumimoji="1" lang="en-US" altLang="zh-CN" sz="2400" dirty="0" err="1"/>
              <a:t>hardlink</a:t>
            </a:r>
            <a:r>
              <a:rPr kumimoji="1" lang="zh-CN" altLang="en-US" sz="2400" dirty="0"/>
              <a:t>可以連接上目錄，但大部分的</a:t>
            </a:r>
            <a:r>
              <a:rPr kumimoji="1" lang="en-US" altLang="zh-CN" sz="2400" dirty="0"/>
              <a:t>UNIX</a:t>
            </a:r>
            <a:r>
              <a:rPr kumimoji="1" lang="zh-CN" altLang="en-US" sz="2400" dirty="0"/>
              <a:t>不允許</a:t>
            </a:r>
            <a:r>
              <a:rPr kumimoji="1" lang="en-US" altLang="zh-CN" sz="2400" dirty="0" err="1"/>
              <a:t>hardlink</a:t>
            </a:r>
            <a:r>
              <a:rPr kumimoji="1" lang="zh-CN" altLang="en-US" sz="2400" dirty="0"/>
              <a:t>接上目錄，主要原因是避免</a:t>
            </a:r>
            <a:r>
              <a:rPr kumimoji="1" lang="en-US" altLang="zh-CN" sz="2400" dirty="0"/>
              <a:t>loop</a:t>
            </a:r>
          </a:p>
          <a:p>
            <a:pPr lvl="1"/>
            <a:r>
              <a:rPr kumimoji="1" lang="en-US" altLang="zh-TW" sz="2000" dirty="0"/>
              <a:t>loop</a:t>
            </a:r>
            <a:r>
              <a:rPr kumimoji="1" lang="zh-CN" altLang="en-US" sz="2000" dirty="0"/>
              <a:t>可能會造成「</a:t>
            </a:r>
            <a:r>
              <a:rPr kumimoji="1" lang="en-US" altLang="zh-CN" sz="2000" dirty="0"/>
              <a:t>ls -R</a:t>
            </a:r>
            <a:r>
              <a:rPr kumimoji="1" lang="zh-CN" altLang="en-US" sz="2000" dirty="0"/>
              <a:t>」執行不完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loop</a:t>
            </a:r>
            <a:r>
              <a:rPr kumimoji="1" lang="zh-CN" altLang="en-US" sz="2000" dirty="0"/>
              <a:t>也可能會造成系統永遠備份不完（備份程式一直在繞圈圈）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有理論就有例外</a:t>
            </a:r>
            <a:r>
              <a:rPr kumimoji="1" lang="en-US" altLang="zh-CN" sz="2000" dirty="0"/>
              <a:t>:-P</a:t>
            </a:r>
            <a:endParaRPr kumimoji="1" lang="en-US" altLang="zh-TW" sz="2000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2FA4AB3-0793-8C4A-8495-0E8C9429FBB2}"/>
              </a:ext>
            </a:extLst>
          </p:cNvPr>
          <p:cNvSpPr/>
          <p:nvPr/>
        </p:nvSpPr>
        <p:spPr>
          <a:xfrm>
            <a:off x="8690043" y="1513969"/>
            <a:ext cx="1815829" cy="178989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31C9B-D149-FA4D-A2D2-E67CA37C61FC}"/>
              </a:ext>
            </a:extLst>
          </p:cNvPr>
          <p:cNvSpPr/>
          <p:nvPr/>
        </p:nvSpPr>
        <p:spPr>
          <a:xfrm>
            <a:off x="9238033" y="1245140"/>
            <a:ext cx="719847" cy="421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9DBAC7-DA14-C840-A2B9-5C44C34B634F}"/>
              </a:ext>
            </a:extLst>
          </p:cNvPr>
          <p:cNvSpPr/>
          <p:nvPr/>
        </p:nvSpPr>
        <p:spPr>
          <a:xfrm>
            <a:off x="10867419" y="2460011"/>
            <a:ext cx="719847" cy="4215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/home</a:t>
            </a:r>
            <a:endParaRPr kumimoji="1" lang="zh-TW" altLang="en-US" sz="1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87D9DA9-F644-0241-8A86-AAC9D90585E1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10051915" y="2408914"/>
            <a:ext cx="815504" cy="2618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36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三角形 8">
            <a:extLst>
              <a:ext uri="{FF2B5EF4-FFF2-40B4-BE49-F238E27FC236}">
                <a16:creationId xmlns:a16="http://schemas.microsoft.com/office/drawing/2014/main" id="{93C2D125-27B0-0449-A4C0-F70CD2CA7660}"/>
              </a:ext>
            </a:extLst>
          </p:cNvPr>
          <p:cNvSpPr/>
          <p:nvPr/>
        </p:nvSpPr>
        <p:spPr>
          <a:xfrm>
            <a:off x="10319427" y="2660392"/>
            <a:ext cx="1815829" cy="1412434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EXT4</a:t>
            </a:r>
            <a:endParaRPr kumimoji="1" lang="zh-TW" altLang="en-US" sz="1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181B0F-DACF-5847-BB82-307C5D18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Unix’s mount &amp; </a:t>
            </a:r>
            <a:r>
              <a:rPr kumimoji="1" lang="en-US" altLang="zh-TW" dirty="0" err="1"/>
              <a:t>softlink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DAA7C9-1E7A-1C43-9D89-09145401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1843" cy="4351338"/>
          </a:xfrm>
        </p:spPr>
        <p:txBody>
          <a:bodyPr>
            <a:normAutofit/>
          </a:bodyPr>
          <a:lstStyle/>
          <a:p>
            <a:pPr lvl="1"/>
            <a:r>
              <a:rPr kumimoji="1" lang="en-US" altLang="zh-TW" sz="2000" dirty="0"/>
              <a:t>soft link</a:t>
            </a:r>
            <a:r>
              <a:rPr kumimoji="1" lang="zh-CN" altLang="en-US" sz="2000" dirty="0"/>
              <a:t>是一種特殊的檔案，檔案中記錄了如何尋找到「目的」（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target</a:t>
            </a:r>
            <a:r>
              <a:rPr kumimoji="1" lang="zh-CN" altLang="en-US" sz="2000" dirty="0"/>
              <a:t>）檔案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soft link</a:t>
            </a:r>
            <a:r>
              <a:rPr kumimoji="1" lang="zh-CN" altLang="en-US" sz="2000" dirty="0"/>
              <a:t>非常類似於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的捷徑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soft link</a:t>
            </a:r>
            <a:r>
              <a:rPr kumimoji="1" lang="zh-CN" altLang="en-US" sz="2000" dirty="0"/>
              <a:t>由於紀錄「路徑檔案名」，因此可以跨檔案系統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由於</a:t>
            </a:r>
            <a:r>
              <a:rPr kumimoji="1" lang="en-US" altLang="zh-CN" sz="2000" dirty="0"/>
              <a:t>soft link</a:t>
            </a:r>
            <a:r>
              <a:rPr kumimoji="1" lang="zh-CN" altLang="en-US" sz="2000" dirty="0"/>
              <a:t>並非紀錄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-node number</a:t>
            </a:r>
            <a:r>
              <a:rPr kumimoji="1" lang="zh-CN" altLang="en-US" sz="2000" dirty="0"/>
              <a:t>，因此「換掉檔案」也不會影響</a:t>
            </a:r>
            <a:r>
              <a:rPr kumimoji="1" lang="en-US" altLang="zh-CN" sz="2000" dirty="0"/>
              <a:t>soft link</a:t>
            </a:r>
            <a:r>
              <a:rPr kumimoji="1" lang="zh-CN" altLang="en-US" sz="2000" dirty="0"/>
              <a:t>的有效性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soft link</a:t>
            </a:r>
            <a:r>
              <a:rPr kumimoji="1" lang="zh-CN" altLang="en-US" sz="2000" dirty="0"/>
              <a:t>紀錄的是「路徑檔案名」，例如位於</a:t>
            </a:r>
            <a:r>
              <a:rPr kumimoji="1" lang="en-US" altLang="zh-CN" sz="2000" dirty="0"/>
              <a:t>/home/</a:t>
            </a:r>
            <a:r>
              <a:rPr kumimoji="1" lang="en-US" altLang="zh-CN" sz="2000" dirty="0" err="1"/>
              <a:t>shiwulo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soft link</a:t>
            </a:r>
            <a:r>
              <a:rPr kumimoji="1" lang="zh-CN" altLang="en-US" sz="2000" dirty="0"/>
              <a:t>指向</a:t>
            </a:r>
            <a:r>
              <a:rPr kumimoji="1" lang="en-US" altLang="zh-CN" sz="2000" dirty="0"/>
              <a:t>/home/Ron/</a:t>
            </a:r>
            <a:r>
              <a:rPr kumimoji="1" lang="en-US" altLang="zh-CN" sz="2000" dirty="0" err="1"/>
              <a:t>ron.jpg</a:t>
            </a:r>
            <a:r>
              <a:rPr kumimoji="1" lang="zh-CN" altLang="en-US" sz="2000" dirty="0"/>
              <a:t>，那麼</a:t>
            </a:r>
            <a:r>
              <a:rPr kumimoji="1" lang="en-US" altLang="zh-CN" sz="2000" dirty="0" err="1"/>
              <a:t>shiwulo</a:t>
            </a:r>
            <a:r>
              <a:rPr kumimoji="1" lang="zh-CN" altLang="en-US" sz="2000" dirty="0"/>
              <a:t>必須有</a:t>
            </a:r>
            <a:r>
              <a:rPr kumimoji="1" lang="en-US" altLang="zh-CN" sz="2000" dirty="0"/>
              <a:t>/home/Ron</a:t>
            </a:r>
            <a:r>
              <a:rPr kumimoji="1" lang="zh-CN" altLang="en-US" sz="2000" dirty="0"/>
              <a:t>的進入權限，才可以存取</a:t>
            </a:r>
            <a:r>
              <a:rPr kumimoji="1" lang="en-US" altLang="zh-CN" sz="2000" dirty="0" err="1"/>
              <a:t>ron.jpg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soft link</a:t>
            </a:r>
            <a:r>
              <a:rPr kumimoji="1" lang="zh-CN" altLang="en-US" sz="2000" dirty="0"/>
              <a:t>可以指向一個不存在的檔案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假如</a:t>
            </a:r>
            <a:r>
              <a:rPr kumimoji="1" lang="en-US" altLang="zh-CN" sz="1600" dirty="0"/>
              <a:t>Ron</a:t>
            </a:r>
            <a:r>
              <a:rPr kumimoji="1" lang="zh-CN" altLang="en-US" sz="1600" dirty="0"/>
              <a:t>刪除</a:t>
            </a:r>
            <a:r>
              <a:rPr kumimoji="1" lang="en-US" altLang="zh-CN" sz="1600" dirty="0" err="1"/>
              <a:t>ron.jpg</a:t>
            </a:r>
            <a:r>
              <a:rPr kumimoji="1" lang="zh-CN" altLang="en-US" sz="1600" dirty="0"/>
              <a:t>，那麼</a:t>
            </a:r>
            <a:r>
              <a:rPr kumimoji="1" lang="en-US" altLang="zh-CN" sz="1600" dirty="0" err="1"/>
              <a:t>shiwulo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/home/</a:t>
            </a:r>
            <a:r>
              <a:rPr kumimoji="1" lang="en-US" altLang="zh-CN" sz="1600" dirty="0" err="1"/>
              <a:t>shiwulo</a:t>
            </a:r>
            <a:r>
              <a:rPr kumimoji="1" lang="en-US" altLang="zh-CN" sz="1600" dirty="0"/>
              <a:t>/</a:t>
            </a:r>
            <a:r>
              <a:rPr kumimoji="1" lang="en-US" altLang="zh-CN" sz="1600" dirty="0" err="1"/>
              <a:t>ron.jpg</a:t>
            </a:r>
            <a:r>
              <a:rPr kumimoji="1" lang="zh-CN" altLang="en-US" sz="1600" dirty="0"/>
              <a:t>依然存在，但是變成一個無效的</a:t>
            </a:r>
            <a:r>
              <a:rPr kumimoji="1" lang="en-US" altLang="zh-CN" sz="1600" dirty="0"/>
              <a:t>soft link</a:t>
            </a:r>
            <a:endParaRPr kumimoji="1" lang="en-US" altLang="zh-TW" sz="1600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2FA4AB3-0793-8C4A-8495-0E8C9429FBB2}"/>
              </a:ext>
            </a:extLst>
          </p:cNvPr>
          <p:cNvSpPr/>
          <p:nvPr/>
        </p:nvSpPr>
        <p:spPr>
          <a:xfrm>
            <a:off x="8690043" y="1513969"/>
            <a:ext cx="1815829" cy="178989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31C9B-D149-FA4D-A2D2-E67CA37C61FC}"/>
              </a:ext>
            </a:extLst>
          </p:cNvPr>
          <p:cNvSpPr/>
          <p:nvPr/>
        </p:nvSpPr>
        <p:spPr>
          <a:xfrm>
            <a:off x="9238033" y="1245140"/>
            <a:ext cx="719847" cy="421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9DBAC7-DA14-C840-A2B9-5C44C34B634F}"/>
              </a:ext>
            </a:extLst>
          </p:cNvPr>
          <p:cNvSpPr/>
          <p:nvPr/>
        </p:nvSpPr>
        <p:spPr>
          <a:xfrm>
            <a:off x="10867419" y="2460011"/>
            <a:ext cx="719847" cy="4215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/home</a:t>
            </a:r>
            <a:endParaRPr kumimoji="1" lang="zh-TW" altLang="en-US" sz="1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87D9DA9-F644-0241-8A86-AAC9D90585E1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10051915" y="2408914"/>
            <a:ext cx="815504" cy="2618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381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B8CEA-E1DC-7D44-A5E3-D51F207A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extend 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E20A0-8444-7E49-98A4-DABEBAA87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kumimoji="1" lang="zh-CN" altLang="en-US" dirty="0"/>
              <a:t>有些檔案系統（或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結構）允許動態擴增、所減檔案系統（或者擴增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），甚至加入新的硬體設備</a:t>
            </a:r>
            <a:endParaRPr kumimoji="1" lang="en-US" altLang="zh-CN" dirty="0"/>
          </a:p>
          <a:p>
            <a:r>
              <a:rPr kumimoji="1" lang="zh-CN" altLang="en-US" dirty="0"/>
              <a:t>如左圖，使用者將「綠色」加入到「藍色」，請注意，綠色和藍色的檔案編號是連續的，例如：藍色的最大檔案編號是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，綠色的最小檔案編號是</a:t>
            </a:r>
            <a:r>
              <a:rPr kumimoji="1" lang="en-US" altLang="zh-CN" dirty="0"/>
              <a:t>1001</a:t>
            </a:r>
            <a:endParaRPr kumimoji="1" lang="zh-TW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11F0B6CD-B98D-AC44-B058-AACB852F051E}"/>
              </a:ext>
            </a:extLst>
          </p:cNvPr>
          <p:cNvSpPr/>
          <p:nvPr/>
        </p:nvSpPr>
        <p:spPr>
          <a:xfrm>
            <a:off x="10319427" y="2660392"/>
            <a:ext cx="1815829" cy="1412434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EA2C80F3-752F-2B4A-9B3F-58A8C22FC1FC}"/>
              </a:ext>
            </a:extLst>
          </p:cNvPr>
          <p:cNvSpPr/>
          <p:nvPr/>
        </p:nvSpPr>
        <p:spPr>
          <a:xfrm>
            <a:off x="8690043" y="1513969"/>
            <a:ext cx="1815829" cy="178989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E7FD58-6467-E34A-B0FE-037EB019125C}"/>
              </a:ext>
            </a:extLst>
          </p:cNvPr>
          <p:cNvSpPr/>
          <p:nvPr/>
        </p:nvSpPr>
        <p:spPr>
          <a:xfrm>
            <a:off x="9238033" y="1245140"/>
            <a:ext cx="719847" cy="421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812E7-3BF8-0D4E-AA69-04CDB6BAD016}"/>
              </a:ext>
            </a:extLst>
          </p:cNvPr>
          <p:cNvSpPr/>
          <p:nvPr/>
        </p:nvSpPr>
        <p:spPr>
          <a:xfrm>
            <a:off x="10867419" y="2460011"/>
            <a:ext cx="719847" cy="4215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N/A</a:t>
            </a:r>
            <a:endParaRPr kumimoji="1" lang="zh-TW" altLang="en-US" sz="1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5C3A214-1A0D-324D-90A7-CEB857FA809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957880" y="1455906"/>
            <a:ext cx="909539" cy="121487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723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B8CEA-E1DC-7D44-A5E3-D51F207A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extend 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E20A0-8444-7E49-98A4-DABEBAA87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「授課老師認為」</a:t>
            </a:r>
            <a:r>
              <a:rPr kumimoji="1" lang="en-US" altLang="zh-TW" dirty="0"/>
              <a:t>extend volume</a:t>
            </a:r>
            <a:r>
              <a:rPr kumimoji="1" lang="zh-CN" altLang="en-US" dirty="0"/>
              <a:t>在概念上比較像是</a:t>
            </a:r>
            <a:r>
              <a:rPr kumimoji="1" lang="en-US" altLang="zh-CN" dirty="0"/>
              <a:t>object-oriented RAID</a:t>
            </a:r>
            <a:r>
              <a:rPr kumimoji="1" lang="zh-TW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在隨後章節就會教授）</a:t>
            </a:r>
            <a:endParaRPr kumimoji="1" lang="en-US" altLang="zh-CN" dirty="0"/>
          </a:p>
          <a:p>
            <a:r>
              <a:rPr kumimoji="1" lang="zh-CN" altLang="en-US" dirty="0"/>
              <a:t>如果作業系統容許「同一個檔案」同時存在於藍色及綠色，那麼無論是藍色壞掉或者綠色壞掉，都會造成這個檔案壞掉</a:t>
            </a:r>
            <a:endParaRPr kumimoji="1" lang="en-US" altLang="zh-CN" dirty="0"/>
          </a:p>
          <a:p>
            <a:r>
              <a:rPr kumimoji="1" lang="zh-CN" altLang="en-US" dirty="0"/>
              <a:t>以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為例</a:t>
            </a:r>
            <a:endParaRPr kumimoji="1" lang="en-US" altLang="zh-CN" dirty="0"/>
          </a:p>
          <a:p>
            <a:pPr lvl="1"/>
            <a:r>
              <a:rPr lang="en" altLang="zh-TW" dirty="0" err="1"/>
              <a:t>btrfs</a:t>
            </a:r>
            <a:r>
              <a:rPr lang="en" altLang="zh-TW" dirty="0"/>
              <a:t> device add</a:t>
            </a:r>
            <a:r>
              <a:rPr lang="zh-TW" altLang="en-US" dirty="0"/>
              <a:t>，</a:t>
            </a:r>
            <a:r>
              <a:rPr lang="zh-CN" altLang="en-US" dirty="0"/>
              <a:t>將綠色掛載到藍色</a:t>
            </a:r>
            <a:endParaRPr lang="en-US" altLang="zh-CN" dirty="0"/>
          </a:p>
          <a:p>
            <a:pPr lvl="1"/>
            <a:r>
              <a:rPr kumimoji="1" lang="en" altLang="zh-TW" dirty="0" err="1"/>
              <a:t>btrfs</a:t>
            </a:r>
            <a:r>
              <a:rPr kumimoji="1" lang="en" altLang="zh-TW" dirty="0"/>
              <a:t> filesystem balance</a:t>
            </a:r>
            <a:r>
              <a:rPr kumimoji="1" lang="zh-TW" altLang="en-US" dirty="0"/>
              <a:t>，因為剛掛載上去，所有資料都在藍色，因此可以使用這道指令將藍色的資料遷移到綠色（</a:t>
            </a:r>
            <a:r>
              <a:rPr kumimoji="1" lang="en-US" altLang="zh-TW" dirty="0"/>
              <a:t>load balance</a:t>
            </a:r>
            <a:r>
              <a:rPr kumimoji="1" lang="zh-TW" altLang="en-US" dirty="0"/>
              <a:t>）</a:t>
            </a:r>
            <a:endParaRPr kumimoji="1" lang="en" altLang="zh-TW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11F0B6CD-B98D-AC44-B058-AACB852F051E}"/>
              </a:ext>
            </a:extLst>
          </p:cNvPr>
          <p:cNvSpPr/>
          <p:nvPr/>
        </p:nvSpPr>
        <p:spPr>
          <a:xfrm>
            <a:off x="10319427" y="2660392"/>
            <a:ext cx="1815829" cy="1412434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EA2C80F3-752F-2B4A-9B3F-58A8C22FC1FC}"/>
              </a:ext>
            </a:extLst>
          </p:cNvPr>
          <p:cNvSpPr/>
          <p:nvPr/>
        </p:nvSpPr>
        <p:spPr>
          <a:xfrm>
            <a:off x="8690043" y="1513969"/>
            <a:ext cx="1815829" cy="178989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Btrfs</a:t>
            </a:r>
            <a:endParaRPr kumimoji="1" lang="zh-TW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E7FD58-6467-E34A-B0FE-037EB019125C}"/>
              </a:ext>
            </a:extLst>
          </p:cNvPr>
          <p:cNvSpPr/>
          <p:nvPr/>
        </p:nvSpPr>
        <p:spPr>
          <a:xfrm>
            <a:off x="9238033" y="1245140"/>
            <a:ext cx="719847" cy="421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812E7-3BF8-0D4E-AA69-04CDB6BAD016}"/>
              </a:ext>
            </a:extLst>
          </p:cNvPr>
          <p:cNvSpPr/>
          <p:nvPr/>
        </p:nvSpPr>
        <p:spPr>
          <a:xfrm>
            <a:off x="10867419" y="2460011"/>
            <a:ext cx="719847" cy="4215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N/A</a:t>
            </a:r>
            <a:endParaRPr kumimoji="1" lang="zh-TW" altLang="en-US" sz="1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5C3A214-1A0D-324D-90A7-CEB857FA809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957880" y="1455906"/>
            <a:ext cx="909539" cy="121487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B9B-CA48-BC45-A60C-F2F68230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硬碟的讀寫速度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DD8BFD-519C-3243-865B-7B42E086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3394"/>
            <a:ext cx="5938732" cy="52151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DBE534-E24D-3640-BB1B-33660B16D5AA}"/>
              </a:ext>
            </a:extLst>
          </p:cNvPr>
          <p:cNvSpPr/>
          <p:nvPr/>
        </p:nvSpPr>
        <p:spPr>
          <a:xfrm>
            <a:off x="201561" y="5542168"/>
            <a:ext cx="4989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ea typeface="Microsoft YaHei Light" panose="020B0502040204020203" pitchFamily="34" charset="-122"/>
              </a:rPr>
              <a:t>https://www.accuwebhosting.com/blog/benchmark-tools-check-hard-drives-performance/</a:t>
            </a:r>
          </a:p>
        </p:txBody>
      </p:sp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F3694501-A327-A147-880E-66B567C1A353}"/>
              </a:ext>
            </a:extLst>
          </p:cNvPr>
          <p:cNvSpPr/>
          <p:nvPr/>
        </p:nvSpPr>
        <p:spPr>
          <a:xfrm>
            <a:off x="6096000" y="3375467"/>
            <a:ext cx="1091380" cy="11282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外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LBA=0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A46B0CF5-1223-4346-84AE-376B37CC4FE1}"/>
              </a:ext>
            </a:extLst>
          </p:cNvPr>
          <p:cNvSpPr/>
          <p:nvPr/>
        </p:nvSpPr>
        <p:spPr>
          <a:xfrm>
            <a:off x="9903542" y="4580047"/>
            <a:ext cx="1091380" cy="11282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a typeface="Microsoft YaHei" panose="020B0503020204020204" pitchFamily="34" charset="-122"/>
              </a:rPr>
              <a:t>內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LBA=</a:t>
            </a:r>
            <a:r>
              <a:rPr kumimoji="1" lang="en-US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∞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E3093E-C741-2D42-AF0A-D1158F0B1B09}"/>
              </a:ext>
            </a:extLst>
          </p:cNvPr>
          <p:cNvSpPr txBox="1"/>
          <p:nvPr/>
        </p:nvSpPr>
        <p:spPr>
          <a:xfrm>
            <a:off x="678426" y="1814052"/>
            <a:ext cx="4675239" cy="267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從左圖可以看到，讀取外圈時「循序讀取」的速度可以到</a:t>
            </a:r>
            <a:r>
              <a:rPr kumimoji="1" lang="en-US" altLang="zh-TW" sz="20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160MB/sec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左右</a:t>
            </a:r>
            <a:endParaRPr kumimoji="1" lang="en-US" altLang="zh-TW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讀取內圈則只有</a:t>
            </a:r>
            <a:r>
              <a:rPr kumimoji="1" lang="en-US" altLang="zh-TW" sz="20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80MB/sec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左右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∴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如果我們把經常存取的資料放在外圈的位置，會有比較好的讀寫效率</a:t>
            </a:r>
            <a:endParaRPr kumimoji="1" lang="zh-TW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1413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RAID</a:t>
            </a:r>
            <a:r>
              <a:rPr kumimoji="1" lang="zh-TW" altLang="e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84024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34FB9E6-4EEA-3541-BF20-3FB92BAF5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RAID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6755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0DCCA5-1946-7644-AFC3-7CA205A8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名稱的由來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5B44DCF-AC28-9547-8F64-F12EEC5D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Redundant Array of </a:t>
            </a:r>
            <a:r>
              <a:rPr kumimoji="1" lang="en" altLang="zh-TW" dirty="0">
                <a:solidFill>
                  <a:srgbClr val="C00000"/>
                </a:solidFill>
              </a:rPr>
              <a:t>Inexpensive</a:t>
            </a:r>
            <a:r>
              <a:rPr kumimoji="1" lang="en" altLang="zh-TW" dirty="0"/>
              <a:t> Disks</a:t>
            </a:r>
          </a:p>
          <a:p>
            <a:pPr lvl="1"/>
            <a:r>
              <a:rPr kumimoji="1" lang="zh-CN" altLang="en-US" dirty="0"/>
              <a:t>如果要有一個大容量、又穩定的磁碟機➾非常昂貴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這個技術可以使用數個「便宜」的硬碟，組成一個大容量、耐用的硬碟陣列</a:t>
            </a:r>
            <a:endParaRPr kumimoji="1" lang="en-US" altLang="zh-CN" dirty="0"/>
          </a:p>
          <a:p>
            <a:r>
              <a:rPr kumimoji="1" lang="en" altLang="zh-TW" dirty="0"/>
              <a:t>Redundant Array of </a:t>
            </a:r>
            <a:r>
              <a:rPr kumimoji="1" lang="en" altLang="zh-TW" dirty="0">
                <a:solidFill>
                  <a:srgbClr val="C00000"/>
                </a:solidFill>
              </a:rPr>
              <a:t>Independent</a:t>
            </a:r>
            <a:r>
              <a:rPr kumimoji="1" lang="en" altLang="zh-TW" dirty="0"/>
              <a:t> Disks</a:t>
            </a:r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independent</a:t>
            </a:r>
            <a:r>
              <a:rPr kumimoji="1" lang="zh-TW" altLang="en-US" dirty="0"/>
              <a:t>」強調了為什麼可以用便宜、「不耐用」的硬碟，組成一個大容量、「耐用」的硬碟陣列</a:t>
            </a:r>
            <a:endParaRPr kumimoji="1" lang="en-US" altLang="zh-TW" dirty="0"/>
          </a:p>
          <a:p>
            <a:r>
              <a:rPr kumimoji="1" lang="zh-TW" altLang="en-US" dirty="0"/>
              <a:t>這個技術也可以使用在其他儲存體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例如可以使用在</a:t>
            </a:r>
            <a:r>
              <a:rPr kumimoji="1" lang="en-US" altLang="zh-TW" dirty="0"/>
              <a:t>SSD</a:t>
            </a:r>
            <a:r>
              <a:rPr kumimoji="1" lang="zh-CN" altLang="en-US" dirty="0"/>
              <a:t>上面，「</a:t>
            </a:r>
            <a:r>
              <a:rPr kumimoji="1" lang="en-US" altLang="zh-CN" dirty="0"/>
              <a:t>disks</a:t>
            </a:r>
            <a:r>
              <a:rPr kumimoji="1" lang="zh-CN" altLang="en-US" dirty="0"/>
              <a:t>」只是發明這個技術的當下，最流行的儲存裝置是「硬碟」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94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10AA4-4F4A-E34E-BC42-626B8168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083B1E-EA1F-4643-9314-69E2FB3A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7366" cy="4351338"/>
          </a:xfrm>
        </p:spPr>
        <p:txBody>
          <a:bodyPr/>
          <a:lstStyle/>
          <a:p>
            <a:r>
              <a:rPr kumimoji="1" lang="zh-CN" altLang="en-US" dirty="0"/>
              <a:t>請參照左圖，</a:t>
            </a:r>
            <a:r>
              <a:rPr kumimoji="1" lang="en-US" altLang="zh-CN" dirty="0"/>
              <a:t>RAID0</a:t>
            </a:r>
            <a:r>
              <a:rPr kumimoji="1" lang="zh-CN" altLang="en-US" dirty="0"/>
              <a:t>可以多顆磁碟組成，左圖以二個磁碟為範例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LBA</a:t>
            </a:r>
            <a:r>
              <a:rPr kumimoji="1" lang="zh-CN" altLang="en-US" dirty="0"/>
              <a:t>為</a:t>
            </a:r>
            <a:r>
              <a:rPr kumimoji="1" lang="zh-TW" altLang="en-US" dirty="0"/>
              <a:t>「</a:t>
            </a:r>
            <a:r>
              <a:rPr kumimoji="1" lang="en-US" altLang="zh-TW" dirty="0"/>
              <a:t>x</a:t>
            </a:r>
            <a:r>
              <a:rPr kumimoji="1" lang="zh-TW" altLang="en-US" dirty="0"/>
              <a:t>」</a:t>
            </a:r>
            <a:r>
              <a:rPr kumimoji="1" lang="zh-CN" altLang="en-US" dirty="0"/>
              <a:t>的資料，要放到「</a:t>
            </a:r>
            <a:r>
              <a:rPr kumimoji="1" lang="en-US" altLang="zh-CN" dirty="0"/>
              <a:t>m</a:t>
            </a:r>
            <a:r>
              <a:rPr kumimoji="1" lang="zh-CN" altLang="en-US" dirty="0"/>
              <a:t>」顆</a:t>
            </a:r>
            <a:r>
              <a:rPr kumimoji="1" lang="en-US" altLang="zh-CN" dirty="0"/>
              <a:t>disk</a:t>
            </a:r>
            <a:r>
              <a:rPr kumimoji="1" lang="zh-CN" altLang="en-US" dirty="0"/>
              <a:t>所組成的</a:t>
            </a:r>
            <a:r>
              <a:rPr kumimoji="1" lang="en-US" altLang="zh-CN" dirty="0"/>
              <a:t>RAID0</a:t>
            </a:r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x</a:t>
            </a:r>
            <a:r>
              <a:rPr kumimoji="1" lang="zh-TW" altLang="en-US" dirty="0"/>
              <a:t>」放在第「</a:t>
            </a:r>
            <a:r>
              <a:rPr kumimoji="1" lang="en-US" altLang="zh-TW" dirty="0"/>
              <a:t>x mod m</a:t>
            </a:r>
            <a:r>
              <a:rPr kumimoji="1" lang="zh-TW" altLang="en-US" dirty="0"/>
              <a:t>」</a:t>
            </a:r>
            <a:r>
              <a:rPr kumimoji="1" lang="zh-CN" altLang="en-US" dirty="0"/>
              <a:t>顆硬碟上的第「</a:t>
            </a:r>
            <a:r>
              <a:rPr kumimoji="1" lang="en-US" altLang="zh-CN" dirty="0"/>
              <a:t>x</a:t>
            </a:r>
            <a:r>
              <a:rPr kumimoji="1" lang="zh-TW" altLang="en-US" dirty="0"/>
              <a:t> </a:t>
            </a:r>
            <a:r>
              <a:rPr lang="en-US" altLang="zh-TW" dirty="0"/>
              <a:t>÷</a:t>
            </a:r>
            <a:r>
              <a:rPr lang="zh-TW" altLang="en-US" dirty="0"/>
              <a:t> </a:t>
            </a:r>
            <a:r>
              <a:rPr lang="en-US" altLang="zh-TW" dirty="0"/>
              <a:t>m</a:t>
            </a:r>
            <a:r>
              <a:rPr lang="zh-TW" altLang="en-US" dirty="0"/>
              <a:t>」個</a:t>
            </a:r>
            <a:r>
              <a:rPr lang="en-US" altLang="zh-TW" dirty="0"/>
              <a:t>block</a:t>
            </a:r>
          </a:p>
          <a:p>
            <a:pPr lvl="1"/>
            <a:r>
              <a:rPr kumimoji="1" lang="zh-CN" altLang="en-US" dirty="0"/>
              <a:t>請注意：</a:t>
            </a:r>
            <a:r>
              <a:rPr kumimoji="1" lang="en-US" altLang="zh-CN" dirty="0"/>
              <a:t>RAID</a:t>
            </a:r>
            <a:r>
              <a:rPr kumimoji="1" lang="zh-CN" altLang="en-US" dirty="0"/>
              <a:t>並非工業標準，</a:t>
            </a:r>
            <a:r>
              <a:rPr kumimoji="1" lang="en-US" altLang="zh-CN" dirty="0"/>
              <a:t>RAID</a:t>
            </a:r>
            <a:r>
              <a:rPr kumimoji="1" lang="zh-CN" altLang="en-US" dirty="0"/>
              <a:t>只是一種技術。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各家廠商實現的方式不一樣，因此上述的運算式只呈現概念，並非真正的實作</a:t>
            </a:r>
            <a:endParaRPr kumimoji="1"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DD1424-34D6-8245-A837-CC850DF1F0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566" y="1690688"/>
            <a:ext cx="2828234" cy="4351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786222-1240-724E-A002-28D939841C7F}"/>
              </a:ext>
            </a:extLst>
          </p:cNvPr>
          <p:cNvSpPr/>
          <p:nvPr/>
        </p:nvSpPr>
        <p:spPr>
          <a:xfrm>
            <a:off x="7560081" y="473909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https://zh.wikipedia.org/wiki/RAID</a:t>
            </a:r>
          </a:p>
        </p:txBody>
      </p:sp>
    </p:spTree>
    <p:extLst>
      <p:ext uri="{BB962C8B-B14F-4D97-AF65-F5344CB8AC3E}">
        <p14:creationId xmlns:p14="http://schemas.microsoft.com/office/powerpoint/2010/main" val="36206614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18F84-9DD0-A946-BCB6-9FBDDDCB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0 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511EB0-B25B-6343-B45D-65FD00FF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如果是大量資料（循序）的寫入、讀出，以</a:t>
            </a:r>
            <a:r>
              <a:rPr kumimoji="1" lang="en-US" altLang="zh-CN" dirty="0"/>
              <a:t>m</a:t>
            </a:r>
            <a:r>
              <a:rPr kumimoji="1" lang="zh-CN" altLang="en-US" dirty="0"/>
              <a:t>顆硬碟組成的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，幾乎可以增加</a:t>
            </a:r>
            <a:r>
              <a:rPr kumimoji="1" lang="en-US" altLang="zh-CN" dirty="0"/>
              <a:t>m</a:t>
            </a:r>
            <a:r>
              <a:rPr kumimoji="1" lang="zh-CN" altLang="en-US" dirty="0"/>
              <a:t>倍的效能</a:t>
            </a:r>
            <a:endParaRPr kumimoji="1" lang="en-US" altLang="zh-CN" dirty="0"/>
          </a:p>
          <a:p>
            <a:r>
              <a:rPr kumimoji="1" lang="zh-CN" altLang="en-US" dirty="0"/>
              <a:t>如果是隨機存取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假如是硬碟組成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，效能提昇不明顯，效能瓶頸還是在</a:t>
            </a:r>
            <a:r>
              <a:rPr kumimoji="1" lang="en-US" altLang="zh-CN" dirty="0"/>
              <a:t>seek time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rotational delay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並沒有解決這方面的問題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如果是</a:t>
            </a:r>
            <a:r>
              <a:rPr kumimoji="1" lang="en-US" altLang="zh-CN" dirty="0"/>
              <a:t>SSD</a:t>
            </a:r>
            <a:r>
              <a:rPr kumimoji="1" lang="zh-CN" altLang="en-US" dirty="0"/>
              <a:t>，可以提升相當大的效能。</a:t>
            </a:r>
            <a:endParaRPr kumimoji="1" lang="en-US" altLang="zh-CN" dirty="0"/>
          </a:p>
          <a:p>
            <a:r>
              <a:rPr kumimoji="1" lang="zh-TW" altLang="en-US" dirty="0"/>
              <a:t>耐用性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很糟糕的耐用性。假設一顆硬碟壞掉的機率是</a:t>
            </a:r>
            <a:r>
              <a:rPr kumimoji="1" lang="en-US" altLang="zh-TW" dirty="0"/>
              <a:t>p</a:t>
            </a:r>
            <a:r>
              <a:rPr kumimoji="1" lang="zh-TW" altLang="en-US" dirty="0"/>
              <a:t>，</a:t>
            </a:r>
            <a:r>
              <a:rPr kumimoji="1" lang="en-US" altLang="zh-TW" dirty="0"/>
              <a:t>m</a:t>
            </a:r>
            <a:r>
              <a:rPr kumimoji="1" lang="zh-CN" altLang="en-US" dirty="0"/>
              <a:t>顆</a:t>
            </a:r>
            <a:r>
              <a:rPr kumimoji="1" lang="en-US" altLang="zh-CN" dirty="0"/>
              <a:t>hard drive</a:t>
            </a:r>
            <a:r>
              <a:rPr kumimoji="1" lang="zh-CN" altLang="en-US" dirty="0"/>
              <a:t>中任意一顆壞掉，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就</a:t>
            </a:r>
            <a:r>
              <a:rPr kumimoji="1" lang="en-US" altLang="zh-CN" dirty="0"/>
              <a:t>GG</a:t>
            </a:r>
            <a:r>
              <a:rPr kumimoji="1" lang="zh-CN" altLang="en-US" dirty="0"/>
              <a:t>了。因此壞掉的機率上升了</a:t>
            </a:r>
            <a:r>
              <a:rPr kumimoji="1" lang="en-US" altLang="zh-CN" dirty="0"/>
              <a:t>m</a:t>
            </a:r>
            <a:r>
              <a:rPr kumimoji="1" lang="zh-CN" altLang="en-US" dirty="0"/>
              <a:t>倍，來到了</a:t>
            </a:r>
            <a:r>
              <a:rPr kumimoji="1" lang="en-US" altLang="zh-CN" dirty="0" err="1"/>
              <a:t>m</a:t>
            </a:r>
            <a:r>
              <a:rPr lang="en-US" altLang="zh-TW" dirty="0" err="1"/>
              <a:t>×</a:t>
            </a:r>
            <a:r>
              <a:rPr kumimoji="1" lang="en-US" altLang="zh-CN" dirty="0" err="1"/>
              <a:t>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0061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677BE-9469-B443-9A69-EBA37D71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801B30-1A4A-1F46-B058-00A145F4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7377" cy="4351338"/>
          </a:xfrm>
        </p:spPr>
        <p:txBody>
          <a:bodyPr/>
          <a:lstStyle/>
          <a:p>
            <a:r>
              <a:rPr kumimoji="1" lang="zh-CN" altLang="en-US" dirty="0"/>
              <a:t>可以由</a:t>
            </a:r>
            <a:r>
              <a:rPr kumimoji="1" lang="en-US" altLang="zh-CN" dirty="0"/>
              <a:t>m</a:t>
            </a:r>
            <a:r>
              <a:rPr kumimoji="1" lang="zh-CN" altLang="en-US" dirty="0"/>
              <a:t>顆硬碟構成</a:t>
            </a:r>
            <a:r>
              <a:rPr kumimoji="1" lang="en-US" altLang="zh-CN" dirty="0"/>
              <a:t>RAID 1</a:t>
            </a:r>
            <a:r>
              <a:rPr kumimoji="1" lang="zh-CN" altLang="en-US" dirty="0"/>
              <a:t>，每顆硬碟的資料都一模一樣。也稱之為</a:t>
            </a:r>
            <a:r>
              <a:rPr kumimoji="1" lang="en-US" altLang="zh-CN" dirty="0"/>
              <a:t>mirror</a:t>
            </a:r>
            <a:r>
              <a:rPr kumimoji="1" lang="zh-CN" altLang="en-US" dirty="0"/>
              <a:t>。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4CBE3B-C760-E749-9E0E-7B5ECE6C33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577" y="1825625"/>
            <a:ext cx="28282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1E8DF-58DA-E345-B759-A744DF47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1</a:t>
            </a:r>
            <a:r>
              <a:rPr kumimoji="1" lang="zh-TW" altLang="en-US" dirty="0"/>
              <a:t> 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BD269-19E5-A14C-A846-DAAD6986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讀取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</a:t>
            </a:r>
            <a:r>
              <a:rPr kumimoji="1" lang="zh-TW" altLang="en-US" dirty="0"/>
              <a:t>顆硬碟中，只要有一顆讀出來即可。即使是磁碟系統，</a:t>
            </a:r>
            <a:r>
              <a:rPr kumimoji="1" lang="en-US" altLang="zh-TW" dirty="0"/>
              <a:t>read</a:t>
            </a:r>
            <a:r>
              <a:rPr kumimoji="1" lang="zh-CN" altLang="en-US" dirty="0"/>
              <a:t>都可以變得更有效率（因為每</a:t>
            </a:r>
            <a:r>
              <a:rPr kumimoji="1" lang="zh-TW" altLang="en-US" dirty="0"/>
              <a:t>顆</a:t>
            </a:r>
            <a:r>
              <a:rPr kumimoji="1" lang="zh-CN" altLang="en-US" dirty="0"/>
              <a:t>硬碟要讀的資料變少，因此</a:t>
            </a:r>
            <a:r>
              <a:rPr kumimoji="1" lang="en-US" altLang="zh-CN" dirty="0"/>
              <a:t>rotational delay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seek time</a:t>
            </a:r>
            <a:r>
              <a:rPr kumimoji="1" lang="zh-CN" altLang="en-US" dirty="0"/>
              <a:t>也跟著變少）</a:t>
            </a:r>
            <a:endParaRPr kumimoji="1" lang="en-US" altLang="zh-CN" dirty="0"/>
          </a:p>
          <a:p>
            <a:r>
              <a:rPr kumimoji="1" lang="zh-CN" altLang="en-US" dirty="0"/>
              <a:t>寫入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必須將資料寫入二顆硬碟以後才算成功，就表面上看起來，寫入變得比較沒有效率</a:t>
            </a:r>
            <a:endParaRPr kumimoji="1" lang="en-US" altLang="zh-CN" dirty="0"/>
          </a:p>
          <a:p>
            <a:r>
              <a:rPr kumimoji="1" lang="zh-CN" altLang="en-US" dirty="0"/>
              <a:t>整體效能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考慮這個讀寫串列</a:t>
            </a:r>
            <a:r>
              <a:rPr kumimoji="1" lang="en-US" altLang="zh-CN" dirty="0"/>
              <a:t>R1, R2, W1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需要一個時間單位完成。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如果分配到</a:t>
            </a:r>
            <a:r>
              <a:rPr kumimoji="1" lang="en-US" altLang="zh-CN" dirty="0"/>
              <a:t>2</a:t>
            </a:r>
            <a:r>
              <a:rPr kumimoji="1" lang="zh-CN" altLang="en-US" dirty="0"/>
              <a:t>顆硬碟組成的</a:t>
            </a:r>
            <a:r>
              <a:rPr kumimoji="1" lang="en-US" altLang="zh-CN" dirty="0"/>
              <a:t>RAID 1</a:t>
            </a:r>
            <a:r>
              <a:rPr kumimoji="1" lang="zh-CN" altLang="en-US" dirty="0"/>
              <a:t>，那麼第一顆硬碟要處理</a:t>
            </a:r>
            <a:r>
              <a:rPr kumimoji="1" lang="en-US" altLang="zh-CN" dirty="0"/>
              <a:t>R1, W1</a:t>
            </a:r>
            <a:r>
              <a:rPr kumimoji="1" lang="zh-CN" altLang="en-US" dirty="0"/>
              <a:t>，第二顆要處理</a:t>
            </a:r>
            <a:r>
              <a:rPr kumimoji="1" lang="en-US" altLang="zh-CN" dirty="0"/>
              <a:t>R2, W1</a:t>
            </a:r>
          </a:p>
          <a:p>
            <a:pPr lvl="1"/>
            <a:r>
              <a:rPr kumimoji="1" lang="zh-CN" altLang="en-US" dirty="0"/>
              <a:t>所需的時間由</a:t>
            </a:r>
            <a:r>
              <a:rPr kumimoji="1" lang="en-US" altLang="zh-CN" dirty="0"/>
              <a:t>3</a:t>
            </a:r>
            <a:r>
              <a:rPr kumimoji="1" lang="zh-CN" altLang="en-US" dirty="0"/>
              <a:t>變為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，請注意：由於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提早完成，因此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也加速了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3642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1E8DF-58DA-E345-B759-A744DF47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1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BD269-19E5-A14C-A846-DAAD6986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zh-TW" altLang="en-US" dirty="0"/>
              <a:t>耐用度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假設一顆硬碟壞掉的機率是</a:t>
            </a:r>
            <a:r>
              <a:rPr kumimoji="1" lang="en-US" altLang="zh-TW" dirty="0"/>
              <a:t>P</a:t>
            </a:r>
            <a:r>
              <a:rPr kumimoji="1" lang="zh-TW" altLang="en-US" dirty="0"/>
              <a:t>，那麼二顆硬碟同時壞掉的機率是</a:t>
            </a:r>
            <a:r>
              <a:rPr kumimoji="1" lang="en-US" altLang="zh-TW" dirty="0"/>
              <a:t>P</a:t>
            </a:r>
            <a:r>
              <a:rPr kumimoji="1" lang="en-US" altLang="zh-TW" baseline="30000" dirty="0"/>
              <a:t>2</a:t>
            </a:r>
          </a:p>
          <a:p>
            <a:pPr lvl="1"/>
            <a:r>
              <a:rPr kumimoji="1" lang="zh-CN" altLang="en-US" dirty="0"/>
              <a:t>但實際上呢？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472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1E8DF-58DA-E345-B759-A744DF47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1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BD269-19E5-A14C-A846-DAAD6986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zh-TW" altLang="en-US" dirty="0"/>
              <a:t>耐用度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假設一顆硬碟壞掉的機率是</a:t>
            </a:r>
            <a:r>
              <a:rPr kumimoji="1" lang="en-US" altLang="zh-TW" dirty="0"/>
              <a:t>P</a:t>
            </a:r>
            <a:r>
              <a:rPr kumimoji="1" lang="zh-TW" altLang="en-US" dirty="0"/>
              <a:t>，那麼二顆硬碟同時壞掉的機率是</a:t>
            </a:r>
            <a:r>
              <a:rPr kumimoji="1" lang="en-US" altLang="zh-TW" dirty="0"/>
              <a:t>P</a:t>
            </a:r>
            <a:r>
              <a:rPr kumimoji="1" lang="en-US" altLang="zh-TW" baseline="30000" dirty="0"/>
              <a:t>2</a:t>
            </a:r>
          </a:p>
          <a:p>
            <a:pPr lvl="1"/>
            <a:r>
              <a:rPr kumimoji="1" lang="zh-CN" altLang="en-US" dirty="0"/>
              <a:t>但實際上呢？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31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791E57D-E391-9641-BBF2-E7F129150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238" y="1163638"/>
            <a:ext cx="5562600" cy="43434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42975F8-804C-2D42-A2D0-58ADB188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硬碟的損壞率</a:t>
            </a:r>
            <a:br>
              <a:rPr kumimoji="1" lang="en-US" altLang="zh-CN" dirty="0"/>
            </a:br>
            <a:r>
              <a:rPr kumimoji="1" lang="zh-CN" altLang="en-US" dirty="0">
                <a:solidFill>
                  <a:srgbClr val="C00000"/>
                </a:solidFill>
              </a:rPr>
              <a:t>與時間相關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20" name="向上箭號圖說文字 19">
            <a:extLst>
              <a:ext uri="{FF2B5EF4-FFF2-40B4-BE49-F238E27FC236}">
                <a16:creationId xmlns:a16="http://schemas.microsoft.com/office/drawing/2014/main" id="{D2581254-481F-AA40-B863-9D454DC28885}"/>
              </a:ext>
            </a:extLst>
          </p:cNvPr>
          <p:cNvSpPr/>
          <p:nvPr/>
        </p:nvSpPr>
        <p:spPr>
          <a:xfrm>
            <a:off x="1713108" y="5064745"/>
            <a:ext cx="1225685" cy="110895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早期的損壞通常跟製造有關</a:t>
            </a:r>
          </a:p>
        </p:txBody>
      </p:sp>
      <p:sp>
        <p:nvSpPr>
          <p:cNvPr id="21" name="向上箭號圖說文字 20">
            <a:extLst>
              <a:ext uri="{FF2B5EF4-FFF2-40B4-BE49-F238E27FC236}">
                <a16:creationId xmlns:a16="http://schemas.microsoft.com/office/drawing/2014/main" id="{DCB5FCFC-95A1-1E4C-BD38-C8D6AE8FB4D9}"/>
              </a:ext>
            </a:extLst>
          </p:cNvPr>
          <p:cNvSpPr/>
          <p:nvPr/>
        </p:nvSpPr>
        <p:spPr>
          <a:xfrm>
            <a:off x="5008392" y="5064745"/>
            <a:ext cx="1225685" cy="110895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期的損壞通常跟磨損有關</a:t>
            </a:r>
          </a:p>
        </p:txBody>
      </p:sp>
      <p:sp>
        <p:nvSpPr>
          <p:cNvPr id="22" name="向上箭號圖說文字 21">
            <a:extLst>
              <a:ext uri="{FF2B5EF4-FFF2-40B4-BE49-F238E27FC236}">
                <a16:creationId xmlns:a16="http://schemas.microsoft.com/office/drawing/2014/main" id="{6ABDE8D2-81E7-C74A-954A-638316A2667F}"/>
              </a:ext>
            </a:extLst>
          </p:cNvPr>
          <p:cNvSpPr/>
          <p:nvPr/>
        </p:nvSpPr>
        <p:spPr>
          <a:xfrm>
            <a:off x="3360750" y="5064745"/>
            <a:ext cx="1225685" cy="110895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中間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期是相對穩定的</a:t>
            </a:r>
          </a:p>
        </p:txBody>
      </p:sp>
    </p:spTree>
    <p:extLst>
      <p:ext uri="{BB962C8B-B14F-4D97-AF65-F5344CB8AC3E}">
        <p14:creationId xmlns:p14="http://schemas.microsoft.com/office/powerpoint/2010/main" val="396826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72CA9-B8DD-C542-A1E5-F4ED1F25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移動讀寫臂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61655858-B3BA-1041-BFC4-7CFAEAC120BC}"/>
              </a:ext>
            </a:extLst>
          </p:cNvPr>
          <p:cNvCxnSpPr/>
          <p:nvPr/>
        </p:nvCxnSpPr>
        <p:spPr>
          <a:xfrm>
            <a:off x="2536723" y="5220929"/>
            <a:ext cx="7344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90BE540-6322-1145-8A40-3A574E267BF9}"/>
              </a:ext>
            </a:extLst>
          </p:cNvPr>
          <p:cNvCxnSpPr>
            <a:cxnSpLocks/>
          </p:cNvCxnSpPr>
          <p:nvPr/>
        </p:nvCxnSpPr>
        <p:spPr>
          <a:xfrm flipV="1">
            <a:off x="2689123" y="1690688"/>
            <a:ext cx="0" cy="3682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66213B-6F8B-644F-B08E-12C887754EED}"/>
              </a:ext>
            </a:extLst>
          </p:cNvPr>
          <p:cNvSpPr txBox="1"/>
          <p:nvPr/>
        </p:nvSpPr>
        <p:spPr>
          <a:xfrm rot="16200000">
            <a:off x="1659559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ea typeface="Microsoft YaHei Light" panose="020B0502040204020203" pitchFamily="34" charset="-122"/>
              </a:rPr>
              <a:t>速度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F50005-4C2F-A641-AA8B-A1F056C91128}"/>
              </a:ext>
            </a:extLst>
          </p:cNvPr>
          <p:cNvSpPr txBox="1"/>
          <p:nvPr/>
        </p:nvSpPr>
        <p:spPr>
          <a:xfrm>
            <a:off x="5655073" y="53733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ea typeface="Microsoft YaHei" panose="020B0503020204020204" pitchFamily="34" charset="-122"/>
              </a:rPr>
              <a:t>時間</a:t>
            </a:r>
            <a:endParaRPr kumimoji="1" lang="zh-TW" altLang="en-US" sz="3600" dirty="0"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424B80-807C-284D-84D0-C443BDDB00F9}"/>
              </a:ext>
            </a:extLst>
          </p:cNvPr>
          <p:cNvCxnSpPr/>
          <p:nvPr/>
        </p:nvCxnSpPr>
        <p:spPr>
          <a:xfrm flipV="1">
            <a:off x="2689123" y="3532008"/>
            <a:ext cx="1410929" cy="16889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96CCAD9-2088-1743-B2DB-FB20C1420C5D}"/>
              </a:ext>
            </a:extLst>
          </p:cNvPr>
          <p:cNvCxnSpPr>
            <a:cxnSpLocks/>
          </p:cNvCxnSpPr>
          <p:nvPr/>
        </p:nvCxnSpPr>
        <p:spPr>
          <a:xfrm flipV="1">
            <a:off x="4100052" y="3532009"/>
            <a:ext cx="289068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E81A76B-4EFE-AC44-9E62-C3871E176FB6}"/>
              </a:ext>
            </a:extLst>
          </p:cNvPr>
          <p:cNvCxnSpPr>
            <a:cxnSpLocks/>
          </p:cNvCxnSpPr>
          <p:nvPr/>
        </p:nvCxnSpPr>
        <p:spPr>
          <a:xfrm flipH="1" flipV="1">
            <a:off x="6990735" y="3532009"/>
            <a:ext cx="1410928" cy="16889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向下箭號圖說文字 20">
            <a:extLst>
              <a:ext uri="{FF2B5EF4-FFF2-40B4-BE49-F238E27FC236}">
                <a16:creationId xmlns:a16="http://schemas.microsoft.com/office/drawing/2014/main" id="{E27D2075-BE14-1C42-9C78-73E477E2CF6A}"/>
              </a:ext>
            </a:extLst>
          </p:cNvPr>
          <p:cNvSpPr/>
          <p:nvPr/>
        </p:nvSpPr>
        <p:spPr>
          <a:xfrm>
            <a:off x="3635478" y="2292914"/>
            <a:ext cx="929148" cy="113562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最高速</a:t>
            </a:r>
          </a:p>
        </p:txBody>
      </p:sp>
      <p:sp>
        <p:nvSpPr>
          <p:cNvPr id="22" name="向下箭號圖說文字 21">
            <a:extLst>
              <a:ext uri="{FF2B5EF4-FFF2-40B4-BE49-F238E27FC236}">
                <a16:creationId xmlns:a16="http://schemas.microsoft.com/office/drawing/2014/main" id="{3BCAF898-7D1F-D449-9799-8D692900DB2D}"/>
              </a:ext>
            </a:extLst>
          </p:cNvPr>
          <p:cNvSpPr/>
          <p:nvPr/>
        </p:nvSpPr>
        <p:spPr>
          <a:xfrm>
            <a:off x="6526161" y="2345231"/>
            <a:ext cx="929148" cy="113562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減速</a:t>
            </a:r>
          </a:p>
        </p:txBody>
      </p:sp>
      <p:sp>
        <p:nvSpPr>
          <p:cNvPr id="23" name="向下箭號圖說文字 22">
            <a:extLst>
              <a:ext uri="{FF2B5EF4-FFF2-40B4-BE49-F238E27FC236}">
                <a16:creationId xmlns:a16="http://schemas.microsoft.com/office/drawing/2014/main" id="{09C1E93A-5CD7-EF45-8519-84FE7AAB3160}"/>
              </a:ext>
            </a:extLst>
          </p:cNvPr>
          <p:cNvSpPr/>
          <p:nvPr/>
        </p:nvSpPr>
        <p:spPr>
          <a:xfrm rot="2941859">
            <a:off x="8498691" y="3915956"/>
            <a:ext cx="929148" cy="1501109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抵達</a:t>
            </a:r>
          </a:p>
        </p:txBody>
      </p:sp>
    </p:spTree>
    <p:extLst>
      <p:ext uri="{BB962C8B-B14F-4D97-AF65-F5344CB8AC3E}">
        <p14:creationId xmlns:p14="http://schemas.microsoft.com/office/powerpoint/2010/main" val="34483148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975F8-804C-2D42-A2D0-58ADB188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硬碟的損壞率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>
                <a:solidFill>
                  <a:srgbClr val="C00000"/>
                </a:solidFill>
              </a:rPr>
              <a:t>與時間相關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791E57D-E391-9641-BBF2-E7F129150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424" y="1825625"/>
            <a:ext cx="5575151" cy="4351338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B61D43B-23A5-8045-B326-2193BB578020}"/>
              </a:ext>
            </a:extLst>
          </p:cNvPr>
          <p:cNvCxnSpPr/>
          <p:nvPr/>
        </p:nvCxnSpPr>
        <p:spPr>
          <a:xfrm>
            <a:off x="3949430" y="5629072"/>
            <a:ext cx="1297021" cy="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7BD3E7-07A1-1346-A949-D6F5EA2055C6}"/>
              </a:ext>
            </a:extLst>
          </p:cNvPr>
          <p:cNvSpPr txBox="1"/>
          <p:nvPr/>
        </p:nvSpPr>
        <p:spPr>
          <a:xfrm>
            <a:off x="4169923" y="56290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第</a:t>
            </a:r>
            <a:r>
              <a:rPr kumimoji="1" lang="en-US" altLang="zh-CN" dirty="0">
                <a:solidFill>
                  <a:srgbClr val="C00000"/>
                </a:solidFill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年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28D98A7-2F03-E941-B9A0-98F1AAB1CB38}"/>
              </a:ext>
            </a:extLst>
          </p:cNvPr>
          <p:cNvCxnSpPr>
            <a:cxnSpLocks/>
          </p:cNvCxnSpPr>
          <p:nvPr/>
        </p:nvCxnSpPr>
        <p:spPr>
          <a:xfrm>
            <a:off x="5246451" y="5629072"/>
            <a:ext cx="1926077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37DAA1-9184-3848-B020-53F59091E842}"/>
              </a:ext>
            </a:extLst>
          </p:cNvPr>
          <p:cNvSpPr txBox="1"/>
          <p:nvPr/>
        </p:nvSpPr>
        <p:spPr>
          <a:xfrm>
            <a:off x="5524045" y="562907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第</a:t>
            </a:r>
            <a:r>
              <a:rPr kumimoji="1" lang="en-US" altLang="zh-CN" dirty="0">
                <a:solidFill>
                  <a:srgbClr val="C00000"/>
                </a:solidFill>
                <a:ea typeface="Microsoft YaHei" panose="020B0503020204020204" pitchFamily="34" charset="-122"/>
              </a:rPr>
              <a:t>2~[5-7]</a:t>
            </a:r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年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4A2140F-C2E4-094F-BF9C-B9E3C2279057}"/>
              </a:ext>
            </a:extLst>
          </p:cNvPr>
          <p:cNvCxnSpPr>
            <a:cxnSpLocks/>
          </p:cNvCxnSpPr>
          <p:nvPr/>
        </p:nvCxnSpPr>
        <p:spPr>
          <a:xfrm>
            <a:off x="7172528" y="5629072"/>
            <a:ext cx="1381327" cy="0"/>
          </a:xfrm>
          <a:prstGeom prst="straightConnector1">
            <a:avLst/>
          </a:prstGeom>
          <a:ln w="571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2E09B8-EF5D-6D40-BD15-503CDAF0291F}"/>
              </a:ext>
            </a:extLst>
          </p:cNvPr>
          <p:cNvSpPr txBox="1"/>
          <p:nvPr/>
        </p:nvSpPr>
        <p:spPr>
          <a:xfrm>
            <a:off x="7203810" y="5629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第</a:t>
            </a:r>
            <a:r>
              <a:rPr kumimoji="1" lang="en-US" altLang="zh-CN" dirty="0">
                <a:solidFill>
                  <a:srgbClr val="C00000"/>
                </a:solidFill>
                <a:ea typeface="Microsoft YaHei" panose="020B0503020204020204" pitchFamily="34" charset="-122"/>
              </a:rPr>
              <a:t>[5-7]</a:t>
            </a:r>
            <a:r>
              <a:rPr kumimoji="1" lang="zh-CN" altLang="en-US" dirty="0">
                <a:solidFill>
                  <a:srgbClr val="C00000"/>
                </a:solidFill>
                <a:ea typeface="Microsoft YaHei" panose="020B0503020204020204" pitchFamily="34" charset="-122"/>
              </a:rPr>
              <a:t>年以後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8" name="向左箭號圖說文字 17">
            <a:extLst>
              <a:ext uri="{FF2B5EF4-FFF2-40B4-BE49-F238E27FC236}">
                <a16:creationId xmlns:a16="http://schemas.microsoft.com/office/drawing/2014/main" id="{DC2E86F1-AB61-0A4A-B030-D8BB22114FF2}"/>
              </a:ext>
            </a:extLst>
          </p:cNvPr>
          <p:cNvSpPr/>
          <p:nvPr/>
        </p:nvSpPr>
        <p:spPr>
          <a:xfrm>
            <a:off x="8553855" y="4212189"/>
            <a:ext cx="2568102" cy="86899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224"/>
            </a:avLst>
          </a:prstGeom>
          <a:solidFill>
            <a:srgbClr val="FFE699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理論上</a:t>
            </a:r>
            <a:r>
              <a:rPr kumimoji="1" lang="en-US" altLang="zh-TW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RAID</a:t>
            </a:r>
            <a:r>
              <a:rPr kumimoji="1" lang="zh-CN" altLang="en-US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只能讓「隨機損壞」的機率由</a:t>
            </a:r>
            <a:r>
              <a:rPr kumimoji="1" lang="en-US" altLang="zh-CN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</a:t>
            </a:r>
            <a:r>
              <a:rPr kumimoji="1" lang="zh-CN" altLang="en-US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將為</a:t>
            </a:r>
            <a:r>
              <a:rPr kumimoji="1" lang="en-US" altLang="zh-CN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</a:t>
            </a:r>
            <a:r>
              <a:rPr kumimoji="1" lang="en-US" altLang="zh-CN" baseline="30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endParaRPr kumimoji="1" lang="zh-TW" altLang="en-US" baseline="300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720B39-D96A-AE4F-8FFE-18BB7BB42FCC}"/>
              </a:ext>
            </a:extLst>
          </p:cNvPr>
          <p:cNvSpPr/>
          <p:nvPr/>
        </p:nvSpPr>
        <p:spPr>
          <a:xfrm>
            <a:off x="6894933" y="496371"/>
            <a:ext cx="3471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https://itw01.com/27WCIEF.html</a:t>
            </a:r>
          </a:p>
        </p:txBody>
      </p:sp>
    </p:spTree>
    <p:extLst>
      <p:ext uri="{BB962C8B-B14F-4D97-AF65-F5344CB8AC3E}">
        <p14:creationId xmlns:p14="http://schemas.microsoft.com/office/powerpoint/2010/main" val="29339289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1E8DF-58DA-E345-B759-A744DF47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RAID 1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BD269-19E5-A14C-A846-DAAD698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 lnSpcReduction="10000"/>
          </a:bodyPr>
          <a:lstStyle/>
          <a:p>
            <a:r>
              <a:rPr kumimoji="1" lang="zh-TW" altLang="en-US" dirty="0"/>
              <a:t>耐用度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假設一顆硬碟壞掉的機率是</a:t>
            </a:r>
            <a:r>
              <a:rPr kumimoji="1" lang="en-US" altLang="zh-TW" dirty="0"/>
              <a:t>P</a:t>
            </a:r>
            <a:r>
              <a:rPr kumimoji="1" lang="zh-TW" altLang="en-US" dirty="0"/>
              <a:t>，那麼二顆硬碟同時壞掉的機率是</a:t>
            </a:r>
            <a:r>
              <a:rPr kumimoji="1" lang="en-US" altLang="zh-TW" dirty="0"/>
              <a:t>P</a:t>
            </a:r>
            <a:r>
              <a:rPr kumimoji="1" lang="en-US" altLang="zh-TW" baseline="30000" dirty="0"/>
              <a:t>2</a:t>
            </a:r>
          </a:p>
          <a:p>
            <a:pPr lvl="1"/>
            <a:r>
              <a:rPr kumimoji="1" lang="zh-CN" altLang="en-US" dirty="0"/>
              <a:t>但實際上呢？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硬碟的損壞率是時間的函數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通常組成</a:t>
            </a:r>
            <a:r>
              <a:rPr kumimoji="1" lang="en-US" altLang="zh-TW" dirty="0"/>
              <a:t>RAID</a:t>
            </a:r>
            <a:r>
              <a:rPr kumimoji="1" lang="zh-CN" altLang="en-US" dirty="0"/>
              <a:t>的硬碟來自於同一個工廠、生產線、運輸、銷售、使用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上述的環境因子都一樣的情況下：往往你的硬碟會在差不多的時間「一起」壞掉</a:t>
            </a:r>
            <a:endParaRPr kumimoji="1" lang="en-US" altLang="zh-TW" dirty="0"/>
          </a:p>
          <a:p>
            <a:r>
              <a:rPr kumimoji="1" lang="zh-TW" altLang="en-US" dirty="0"/>
              <a:t>考慮更實際的情況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當一顆硬碟壞掉時，其他硬碟壽命也差不多了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抽換硬碟所造成的震動，可能會讓使用中的硬碟加速損壞</a:t>
            </a:r>
            <a:endParaRPr kumimoji="1" lang="en-US" altLang="zh-TW" dirty="0"/>
          </a:p>
          <a:p>
            <a:r>
              <a:rPr kumimoji="1" lang="zh-TW" altLang="en-US" dirty="0"/>
              <a:t>不要太依賴於</a:t>
            </a:r>
            <a:r>
              <a:rPr kumimoji="1" lang="en-US" altLang="zh-TW" dirty="0"/>
              <a:t>RAID</a:t>
            </a:r>
            <a:r>
              <a:rPr kumimoji="1" lang="zh-TW" altLang="en-US" dirty="0"/>
              <a:t>，備份才是王道</a:t>
            </a:r>
          </a:p>
        </p:txBody>
      </p:sp>
    </p:spTree>
    <p:extLst>
      <p:ext uri="{BB962C8B-B14F-4D97-AF65-F5344CB8AC3E}">
        <p14:creationId xmlns:p14="http://schemas.microsoft.com/office/powerpoint/2010/main" val="40512726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2346A-4878-4E45-A4DE-2FE86267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2</a:t>
            </a:r>
            <a:r>
              <a:rPr kumimoji="1" lang="zh-TW" altLang="en-US" dirty="0"/>
              <a:t>、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C00318-AED7-9744-B417-6044AEBE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較少人使用</a:t>
            </a:r>
          </a:p>
        </p:txBody>
      </p:sp>
    </p:spTree>
    <p:extLst>
      <p:ext uri="{BB962C8B-B14F-4D97-AF65-F5344CB8AC3E}">
        <p14:creationId xmlns:p14="http://schemas.microsoft.com/office/powerpoint/2010/main" val="34674908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5A711-385D-CD4D-B284-79E4FD99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C6540B-773E-C343-BD79-F6A19F111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6385" cy="4351338"/>
          </a:xfrm>
        </p:spPr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4</a:t>
            </a:r>
            <a:r>
              <a:rPr kumimoji="1" lang="zh-TW" altLang="en-US" dirty="0"/>
              <a:t>顆硬碟為例，</a:t>
            </a:r>
            <a:r>
              <a:rPr kumimoji="1" lang="en-US" altLang="zh-TW" dirty="0"/>
              <a:t>Disk</a:t>
            </a:r>
            <a:r>
              <a:rPr kumimoji="1" lang="zh-TW" altLang="en-US" dirty="0"/>
              <a:t> </a:t>
            </a:r>
            <a:r>
              <a:rPr kumimoji="1" lang="en-US" altLang="zh-TW" dirty="0"/>
              <a:t>0~2</a:t>
            </a:r>
            <a:r>
              <a:rPr kumimoji="1" lang="zh-CN" altLang="en-US" dirty="0"/>
              <a:t>的組成與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相同</a:t>
            </a:r>
            <a:endParaRPr kumimoji="1" lang="en-US" altLang="zh-CN" dirty="0"/>
          </a:p>
          <a:p>
            <a:r>
              <a:rPr kumimoji="1" lang="en-US" altLang="zh-TW" dirty="0"/>
              <a:t>Disk 3</a:t>
            </a:r>
            <a:r>
              <a:rPr kumimoji="1" lang="zh-CN" altLang="en-US" dirty="0"/>
              <a:t>則是將</a:t>
            </a:r>
            <a:r>
              <a:rPr kumimoji="1" lang="en-US" altLang="zh-CN" dirty="0"/>
              <a:t>A1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A3</a:t>
            </a:r>
            <a:r>
              <a:rPr kumimoji="1" lang="zh-CN" altLang="en-US" dirty="0"/>
              <a:t>做</a:t>
            </a:r>
            <a:r>
              <a:rPr kumimoji="1" lang="en-US" altLang="zh-CN" dirty="0" err="1"/>
              <a:t>xor</a:t>
            </a:r>
            <a:r>
              <a:rPr kumimoji="1" lang="zh-CN" altLang="en-US" dirty="0"/>
              <a:t>運算，再將結果存放在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p</a:t>
            </a:r>
            <a:endParaRPr kumimoji="1" lang="en-US" altLang="zh-CN" baseline="-25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6471A5-E685-1943-A4A2-8A8FAB2551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585" y="1825625"/>
            <a:ext cx="5875224" cy="4351338"/>
          </a:xfrm>
          <a:prstGeom prst="rect">
            <a:avLst/>
          </a:prstGeom>
        </p:spPr>
      </p:pic>
      <p:sp>
        <p:nvSpPr>
          <p:cNvPr id="5" name="向上箭號圖說文字 4">
            <a:extLst>
              <a:ext uri="{FF2B5EF4-FFF2-40B4-BE49-F238E27FC236}">
                <a16:creationId xmlns:a16="http://schemas.microsoft.com/office/drawing/2014/main" id="{7E88DAA1-3C25-A14A-83C3-53CFA3F5D0DA}"/>
              </a:ext>
            </a:extLst>
          </p:cNvPr>
          <p:cNvSpPr/>
          <p:nvPr/>
        </p:nvSpPr>
        <p:spPr>
          <a:xfrm>
            <a:off x="11167354" y="6011694"/>
            <a:ext cx="758757" cy="775189"/>
          </a:xfrm>
          <a:prstGeom prst="up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parity disk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1110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FCCA2-EABA-6A48-B450-49A7AA81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B70C0-9CD9-E348-BF5F-A6663C8EC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26920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zh-TW" dirty="0"/>
              <a:t>RAID4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XOR</a:t>
            </a:r>
            <a:r>
              <a:rPr kumimoji="1" lang="zh-CN" altLang="en-US" dirty="0"/>
              <a:t>運算是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層級的，對</a:t>
            </a:r>
            <a:r>
              <a:rPr kumimoji="1" lang="en-US" altLang="zh-CN" dirty="0"/>
              <a:t>A</a:t>
            </a:r>
            <a:r>
              <a:rPr kumimoji="1" lang="en-US" altLang="zh-CN" baseline="-25000" dirty="0"/>
              <a:t>[1~3]</a:t>
            </a:r>
            <a:r>
              <a:rPr kumimoji="1" lang="zh-CN" altLang="en-US" dirty="0"/>
              <a:t>中的每一個相對應的</a:t>
            </a:r>
            <a:r>
              <a:rPr kumimoji="1" lang="en-US" altLang="zh-CN" dirty="0"/>
              <a:t>bit</a:t>
            </a:r>
            <a:r>
              <a:rPr kumimoji="1" lang="zh-CN" altLang="en-US" dirty="0"/>
              <a:t>進行運算，產生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p</a:t>
            </a:r>
            <a:endParaRPr kumimoji="1" lang="en-US" altLang="zh-CN" baseline="-25000" dirty="0"/>
          </a:p>
          <a:p>
            <a:pPr>
              <a:lnSpc>
                <a:spcPct val="170000"/>
              </a:lnSpc>
            </a:pPr>
            <a:r>
              <a:rPr kumimoji="1" lang="zh-CN" altLang="en-US" dirty="0"/>
              <a:t>複習：</a:t>
            </a:r>
            <a:endParaRPr kumimoji="1" lang="en-US" altLang="zh-CN" dirty="0"/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偶數個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xor</a:t>
            </a:r>
            <a:r>
              <a:rPr kumimoji="1" lang="zh-CN" altLang="en-US" dirty="0"/>
              <a:t>以後為</a:t>
            </a:r>
            <a:r>
              <a:rPr kumimoji="1" lang="en-US" altLang="zh-CN" dirty="0"/>
              <a:t>0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奇數個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xor</a:t>
            </a:r>
            <a:r>
              <a:rPr kumimoji="1" lang="zh-CN" altLang="en-US" dirty="0"/>
              <a:t>以後為</a:t>
            </a:r>
            <a:r>
              <a:rPr kumimoji="1" lang="en-US" altLang="zh-CN" dirty="0"/>
              <a:t>1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B53540-6817-9A46-9A58-6C329D09F3C0}"/>
              </a:ext>
            </a:extLst>
          </p:cNvPr>
          <p:cNvGraphicFramePr>
            <a:graphicFrameLocks noGrp="1"/>
          </p:cNvGraphicFramePr>
          <p:nvPr/>
        </p:nvGraphicFramePr>
        <p:xfrm>
          <a:off x="2496766" y="4934985"/>
          <a:ext cx="1113276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2">
                  <a:extLst>
                    <a:ext uri="{9D8B030D-6E8A-4147-A177-3AD203B41FA5}">
                      <a16:colId xmlns:a16="http://schemas.microsoft.com/office/drawing/2014/main" val="1787136235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3564933539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225335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5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7056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9DA0FC-3B73-A743-85D3-C00632FB35A9}"/>
              </a:ext>
            </a:extLst>
          </p:cNvPr>
          <p:cNvGraphicFramePr>
            <a:graphicFrameLocks noGrp="1"/>
          </p:cNvGraphicFramePr>
          <p:nvPr/>
        </p:nvGraphicFramePr>
        <p:xfrm>
          <a:off x="4296383" y="4934985"/>
          <a:ext cx="1113276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2">
                  <a:extLst>
                    <a:ext uri="{9D8B030D-6E8A-4147-A177-3AD203B41FA5}">
                      <a16:colId xmlns:a16="http://schemas.microsoft.com/office/drawing/2014/main" val="1787136235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3564933539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225335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5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7056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23D9531-AA5B-1547-97D8-B1DBFC7E9E1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934985"/>
          <a:ext cx="1113276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2">
                  <a:extLst>
                    <a:ext uri="{9D8B030D-6E8A-4147-A177-3AD203B41FA5}">
                      <a16:colId xmlns:a16="http://schemas.microsoft.com/office/drawing/2014/main" val="1787136235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3564933539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225335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5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7056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9EDBB2E-99CA-3F4D-BEC8-93C50084C2DB}"/>
              </a:ext>
            </a:extLst>
          </p:cNvPr>
          <p:cNvSpPr txBox="1"/>
          <p:nvPr/>
        </p:nvSpPr>
        <p:spPr>
          <a:xfrm>
            <a:off x="7399968" y="5137302"/>
            <a:ext cx="545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endParaRPr kumimoji="1"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1A42C7-45F6-6947-8E6F-0231BB6C8C6A}"/>
              </a:ext>
            </a:extLst>
          </p:cNvPr>
          <p:cNvSpPr/>
          <p:nvPr/>
        </p:nvSpPr>
        <p:spPr>
          <a:xfrm>
            <a:off x="5437679" y="5137302"/>
            <a:ext cx="6270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⊕</a:t>
            </a:r>
            <a:endParaRPr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613D2E-CC62-7E41-85B0-FBB85E0C4E76}"/>
              </a:ext>
            </a:extLst>
          </p:cNvPr>
          <p:cNvSpPr/>
          <p:nvPr/>
        </p:nvSpPr>
        <p:spPr>
          <a:xfrm>
            <a:off x="3638062" y="5137302"/>
            <a:ext cx="6270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⊕</a:t>
            </a:r>
            <a:endParaRPr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8BFEF46-646F-0B4A-AC39-7EB861E8B8C7}"/>
              </a:ext>
            </a:extLst>
          </p:cNvPr>
          <p:cNvGraphicFramePr>
            <a:graphicFrameLocks noGrp="1"/>
          </p:cNvGraphicFramePr>
          <p:nvPr/>
        </p:nvGraphicFramePr>
        <p:xfrm>
          <a:off x="8103141" y="4934985"/>
          <a:ext cx="1113276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2">
                  <a:extLst>
                    <a:ext uri="{9D8B030D-6E8A-4147-A177-3AD203B41FA5}">
                      <a16:colId xmlns:a16="http://schemas.microsoft.com/office/drawing/2014/main" val="1787136235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3564933539"/>
                    </a:ext>
                  </a:extLst>
                </a:gridCol>
                <a:gridCol w="371092">
                  <a:extLst>
                    <a:ext uri="{9D8B030D-6E8A-4147-A177-3AD203B41FA5}">
                      <a16:colId xmlns:a16="http://schemas.microsoft.com/office/drawing/2014/main" val="225335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5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70568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888AD5-B565-CC4B-871C-1C7AC10B40D4}"/>
              </a:ext>
            </a:extLst>
          </p:cNvPr>
          <p:cNvSpPr txBox="1"/>
          <p:nvPr/>
        </p:nvSpPr>
        <p:spPr>
          <a:xfrm>
            <a:off x="2820007" y="6052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ea typeface="Microsoft YaHei Light" panose="020B0502040204020203" pitchFamily="34" charset="-122"/>
              </a:rPr>
              <a:t>A1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60FB26-9C6A-F745-92D5-F84F5D802232}"/>
              </a:ext>
            </a:extLst>
          </p:cNvPr>
          <p:cNvSpPr txBox="1"/>
          <p:nvPr/>
        </p:nvSpPr>
        <p:spPr>
          <a:xfrm>
            <a:off x="4619624" y="6052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ea typeface="Microsoft YaHei Light" panose="020B0502040204020203" pitchFamily="34" charset="-122"/>
              </a:rPr>
              <a:t>A2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A58A9E0-94B5-0D41-A1E4-1D157DC8B199}"/>
              </a:ext>
            </a:extLst>
          </p:cNvPr>
          <p:cNvSpPr txBox="1"/>
          <p:nvPr/>
        </p:nvSpPr>
        <p:spPr>
          <a:xfrm>
            <a:off x="6419241" y="6052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ea typeface="Microsoft YaHei Light" panose="020B0502040204020203" pitchFamily="34" charset="-122"/>
              </a:rPr>
              <a:t>A3</a:t>
            </a:r>
            <a:endParaRPr kumimoji="1" lang="zh-TW" altLang="en-US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B875B7-F5F1-554D-91D9-082C98088967}"/>
              </a:ext>
            </a:extLst>
          </p:cNvPr>
          <p:cNvSpPr txBox="1"/>
          <p:nvPr/>
        </p:nvSpPr>
        <p:spPr>
          <a:xfrm>
            <a:off x="8448022" y="605232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C00000"/>
                </a:solidFill>
                <a:ea typeface="Microsoft YaHei Light" panose="020B0502040204020203" pitchFamily="34" charset="-122"/>
              </a:rPr>
              <a:t>A</a:t>
            </a:r>
            <a:r>
              <a:rPr kumimoji="1" lang="en-US" altLang="zh-TW" baseline="-25000" dirty="0" err="1">
                <a:solidFill>
                  <a:srgbClr val="C00000"/>
                </a:solidFill>
                <a:ea typeface="Microsoft YaHei Light" panose="020B0502040204020203" pitchFamily="34" charset="-122"/>
              </a:rPr>
              <a:t>p</a:t>
            </a:r>
            <a:endParaRPr kumimoji="1" lang="zh-TW" altLang="en-US" baseline="-25000" dirty="0">
              <a:solidFill>
                <a:srgbClr val="C00000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81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DB3B4-D1BF-3F49-8B9F-58238559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4</a:t>
            </a:r>
            <a:r>
              <a:rPr kumimoji="1" lang="zh-TW" altLang="en-US" dirty="0"/>
              <a:t> 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2CE6CD-185D-8747-9511-E4E186CA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讀取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效能如同</a:t>
            </a:r>
            <a:r>
              <a:rPr kumimoji="1" lang="en-US" altLang="zh-TW" dirty="0"/>
              <a:t>RAID 0</a:t>
            </a:r>
          </a:p>
          <a:p>
            <a:r>
              <a:rPr kumimoji="1" lang="zh-CN" altLang="en-US" dirty="0"/>
              <a:t>寫入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要特別注意，寫入時</a:t>
            </a:r>
            <a:r>
              <a:rPr kumimoji="1" lang="en-US" altLang="zh-TW" dirty="0"/>
              <a:t>RAID 4</a:t>
            </a:r>
            <a:r>
              <a:rPr kumimoji="1" lang="zh-CN" altLang="en-US" dirty="0"/>
              <a:t>必須更新</a:t>
            </a:r>
            <a:r>
              <a:rPr kumimoji="1" lang="en-US" altLang="zh-CN" dirty="0"/>
              <a:t>parity disk</a:t>
            </a:r>
            <a:r>
              <a:rPr kumimoji="1" lang="zh-CN" altLang="en-US" dirty="0"/>
              <a:t>，但如何更新？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考慮在</a:t>
            </a:r>
            <a:r>
              <a:rPr kumimoji="1" lang="en-US" altLang="zh-CN" dirty="0"/>
              <a:t>A1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A3</a:t>
            </a:r>
            <a:r>
              <a:rPr kumimoji="1" lang="zh-CN" altLang="en-US" dirty="0"/>
              <a:t>中至少更新其中一個</a:t>
            </a:r>
            <a:r>
              <a:rPr kumimoji="1" lang="en-US" altLang="zh-CN" dirty="0"/>
              <a:t>block</a:t>
            </a:r>
          </a:p>
          <a:p>
            <a:pPr lvl="2"/>
            <a:r>
              <a:rPr kumimoji="1" lang="zh-CN" altLang="en-US" dirty="0"/>
              <a:t>方法一：獲得</a:t>
            </a:r>
            <a:r>
              <a:rPr kumimoji="1" lang="en-US" altLang="zh-CN" dirty="0"/>
              <a:t>A1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A3</a:t>
            </a:r>
            <a:r>
              <a:rPr kumimoji="1" lang="zh-CN" altLang="en-US" dirty="0"/>
              <a:t>的「更新後的值」，將這些值做</a:t>
            </a:r>
            <a:r>
              <a:rPr kumimoji="1" lang="en-US" altLang="zh-CN" dirty="0"/>
              <a:t>XOR</a:t>
            </a:r>
            <a:r>
              <a:rPr kumimoji="1" lang="zh-CN" altLang="en-US" dirty="0"/>
              <a:t>後得到</a:t>
            </a:r>
            <a:r>
              <a:rPr kumimoji="1" lang="en-US" altLang="zh-CN" dirty="0" err="1"/>
              <a:t>Ap</a:t>
            </a:r>
            <a:r>
              <a:rPr kumimoji="1" lang="zh-CN" altLang="en-US" dirty="0"/>
              <a:t>，再將</a:t>
            </a:r>
            <a:r>
              <a:rPr kumimoji="1" lang="en-US" altLang="zh-CN" dirty="0"/>
              <a:t>A</a:t>
            </a:r>
            <a:r>
              <a:rPr kumimoji="1" lang="en-US" altLang="zh-CN" baseline="-25000" dirty="0"/>
              <a:t>P</a:t>
            </a:r>
            <a:r>
              <a:rPr kumimoji="1" lang="zh-CN" altLang="en-US" dirty="0"/>
              <a:t>寫入</a:t>
            </a:r>
            <a:r>
              <a:rPr kumimoji="1" lang="en-US" altLang="zh-CN" dirty="0"/>
              <a:t>parity disk</a:t>
            </a:r>
          </a:p>
          <a:p>
            <a:pPr lvl="2"/>
            <a:r>
              <a:rPr kumimoji="1" lang="zh-CN" altLang="en-US" dirty="0"/>
              <a:t>在方法一中，假設更新的是</a:t>
            </a:r>
            <a:r>
              <a:rPr kumimoji="1" lang="en-US" altLang="zh-CN" dirty="0"/>
              <a:t>A1</a:t>
            </a:r>
            <a:r>
              <a:rPr kumimoji="1" lang="zh-CN" altLang="en-US" dirty="0"/>
              <a:t>，那麼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必須</a:t>
            </a:r>
            <a:r>
              <a:rPr kumimoji="1" lang="en-US" altLang="zh-CN" dirty="0"/>
              <a:t> </a:t>
            </a:r>
            <a:r>
              <a:rPr lang="zh-TW" altLang="en-US" dirty="0"/>
              <a:t>⓵</a:t>
            </a:r>
            <a:r>
              <a:rPr kumimoji="1" lang="zh-CN" altLang="en-US" dirty="0"/>
              <a:t>「讀取</a:t>
            </a:r>
            <a:r>
              <a:rPr kumimoji="1" lang="en-US" altLang="zh-CN" dirty="0"/>
              <a:t>A2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A3</a:t>
            </a:r>
            <a:r>
              <a:rPr kumimoji="1" lang="zh-CN" altLang="en-US" dirty="0"/>
              <a:t>」</a:t>
            </a:r>
            <a:r>
              <a:rPr lang="zh-TW" altLang="en-US" dirty="0"/>
              <a:t>⓶算出</a:t>
            </a:r>
            <a:r>
              <a:rPr lang="en-US" altLang="zh-TW" dirty="0"/>
              <a:t>A1⊕</a:t>
            </a:r>
            <a:r>
              <a:rPr kumimoji="1" lang="en-US" altLang="zh-TW" dirty="0"/>
              <a:t> A2 </a:t>
            </a:r>
            <a:r>
              <a:rPr lang="en-US" altLang="zh-TW" dirty="0"/>
              <a:t>⊕ A3</a:t>
            </a:r>
            <a:r>
              <a:rPr lang="zh-TW" altLang="en-US" dirty="0"/>
              <a:t> 得到</a:t>
            </a:r>
            <a:r>
              <a:rPr lang="en-US" altLang="zh-TW" dirty="0"/>
              <a:t>AP</a:t>
            </a:r>
            <a:r>
              <a:rPr lang="zh-TW" altLang="en-US" dirty="0"/>
              <a:t>，再將</a:t>
            </a:r>
            <a:r>
              <a:rPr lang="en-US" altLang="zh-TW" dirty="0"/>
              <a:t>A</a:t>
            </a:r>
            <a:r>
              <a:rPr lang="en-US" altLang="zh-TW" baseline="-25000" dirty="0"/>
              <a:t>P</a:t>
            </a:r>
            <a:r>
              <a:rPr lang="zh-CN" altLang="en-US" dirty="0"/>
              <a:t>寫入</a:t>
            </a:r>
            <a:endParaRPr lang="en-US" altLang="zh-CN" dirty="0"/>
          </a:p>
          <a:p>
            <a:pPr lvl="2"/>
            <a:r>
              <a:rPr lang="zh-CN" altLang="en-US" dirty="0"/>
              <a:t>在本例中，共觸發了「額外的」</a:t>
            </a:r>
            <a:r>
              <a:rPr lang="en-US" altLang="zh-CN" dirty="0"/>
              <a:t>2</a:t>
            </a:r>
            <a:r>
              <a:rPr lang="zh-CN" altLang="en-US" dirty="0"/>
              <a:t>個讀</a:t>
            </a:r>
            <a:r>
              <a:rPr lang="en-US" altLang="zh-CN" dirty="0"/>
              <a:t>1</a:t>
            </a:r>
            <a:r>
              <a:rPr lang="zh-CN" altLang="en-US" dirty="0"/>
              <a:t>個寫</a:t>
            </a:r>
            <a:endParaRPr lang="en-US" altLang="zh-CN" dirty="0"/>
          </a:p>
          <a:p>
            <a:pPr lvl="2"/>
            <a:r>
              <a:rPr lang="zh-CN" altLang="en-US" dirty="0"/>
              <a:t>假設有資料碟為</a:t>
            </a:r>
            <a:r>
              <a:rPr lang="en-US" altLang="zh-CN" dirty="0"/>
              <a:t>1~m</a:t>
            </a:r>
            <a:r>
              <a:rPr lang="zh-CN" altLang="en-US" dirty="0"/>
              <a:t>，共</a:t>
            </a:r>
            <a:r>
              <a:rPr lang="en-US" altLang="zh-CN" dirty="0"/>
              <a:t>m</a:t>
            </a:r>
            <a:r>
              <a:rPr lang="zh-CN" altLang="en-US" dirty="0"/>
              <a:t>顆。</a:t>
            </a:r>
            <a:r>
              <a:rPr lang="en-US" altLang="zh-CN" dirty="0"/>
              <a:t>parity disk 1</a:t>
            </a:r>
            <a:r>
              <a:rPr lang="zh-CN" altLang="en-US" dirty="0"/>
              <a:t>顆。那麼更新</a:t>
            </a:r>
            <a:r>
              <a:rPr lang="en-US" altLang="zh-CN" dirty="0"/>
              <a:t>A</a:t>
            </a:r>
            <a:r>
              <a:rPr lang="en-US" altLang="zh-CN" baseline="-25000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TW" altLang="en-US" dirty="0"/>
              <a:t> ≤ </a:t>
            </a:r>
            <a:r>
              <a:rPr lang="en-US" altLang="zh-CN" dirty="0"/>
              <a:t>n ≤ m</a:t>
            </a:r>
            <a:r>
              <a:rPr lang="zh-CN" altLang="en-US" dirty="0"/>
              <a:t>，共會觸發「額外的」</a:t>
            </a:r>
            <a:r>
              <a:rPr lang="en-US" altLang="zh-CN" dirty="0"/>
              <a:t>m-1</a:t>
            </a:r>
            <a:r>
              <a:rPr lang="zh-CN" altLang="en-US" dirty="0"/>
              <a:t>個讀，</a:t>
            </a:r>
            <a:r>
              <a:rPr lang="en-US" altLang="zh-CN" dirty="0"/>
              <a:t>1</a:t>
            </a:r>
            <a:r>
              <a:rPr lang="zh-CN" altLang="en-US" dirty="0"/>
              <a:t>個寫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0291A0-BB09-ED45-9067-12FE0B098E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261" y="132390"/>
            <a:ext cx="1986460" cy="1471222"/>
          </a:xfrm>
          <a:prstGeom prst="rect">
            <a:avLst/>
          </a:prstGeom>
        </p:spPr>
      </p:pic>
      <p:sp>
        <p:nvSpPr>
          <p:cNvPr id="5" name="向上箭號圖說文字 4">
            <a:extLst>
              <a:ext uri="{FF2B5EF4-FFF2-40B4-BE49-F238E27FC236}">
                <a16:creationId xmlns:a16="http://schemas.microsoft.com/office/drawing/2014/main" id="{748DB8DD-EBC5-A64D-849A-2AB7CEE935B6}"/>
              </a:ext>
            </a:extLst>
          </p:cNvPr>
          <p:cNvSpPr/>
          <p:nvPr/>
        </p:nvSpPr>
        <p:spPr>
          <a:xfrm>
            <a:off x="11092292" y="1603612"/>
            <a:ext cx="758757" cy="775189"/>
          </a:xfrm>
          <a:prstGeom prst="up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parity disk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3917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DB3B4-D1BF-3F49-8B9F-58238559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4</a:t>
            </a:r>
            <a:r>
              <a:rPr kumimoji="1" lang="zh-TW" altLang="en-US" dirty="0"/>
              <a:t> </a:t>
            </a:r>
            <a:r>
              <a:rPr kumimoji="1" lang="zh-CN" altLang="en-US" dirty="0"/>
              <a:t>效能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2CE6CD-185D-8747-9511-E4E186CA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kumimoji="1" lang="zh-CN" altLang="en-US" dirty="0"/>
              <a:t>方法二：假設更新的是</a:t>
            </a:r>
            <a:r>
              <a:rPr kumimoji="1" lang="en-US" altLang="zh-CN" dirty="0"/>
              <a:t>A1</a:t>
            </a:r>
            <a:r>
              <a:rPr kumimoji="1" lang="zh-CN" altLang="en-US" dirty="0"/>
              <a:t>，更新後的值為</a:t>
            </a:r>
            <a:r>
              <a:rPr kumimoji="1" lang="en-US" altLang="zh-CN" dirty="0"/>
              <a:t>A1’</a:t>
            </a:r>
            <a:r>
              <a:rPr kumimoji="1" lang="zh-CN" altLang="en-US" dirty="0"/>
              <a:t>。那麼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 </a:t>
            </a:r>
            <a:r>
              <a:rPr lang="zh-TW" altLang="en-US" dirty="0"/>
              <a:t>⓵</a:t>
            </a:r>
            <a:r>
              <a:rPr kumimoji="1" lang="zh-CN" altLang="en-US" dirty="0"/>
              <a:t>「讀出</a:t>
            </a:r>
            <a:r>
              <a:rPr kumimoji="1" lang="en-US" altLang="zh-CN" dirty="0"/>
              <a:t>A1</a:t>
            </a:r>
            <a:r>
              <a:rPr kumimoji="1" lang="zh-CN" altLang="en-US" dirty="0"/>
              <a:t>、</a:t>
            </a:r>
            <a:r>
              <a:rPr lang="en-US" altLang="zh-TW" dirty="0"/>
              <a:t>A</a:t>
            </a:r>
            <a:r>
              <a:rPr lang="en-US" altLang="zh-TW" baseline="-25000" dirty="0"/>
              <a:t>P </a:t>
            </a:r>
            <a:r>
              <a:rPr kumimoji="1" lang="zh-CN" altLang="en-US" dirty="0"/>
              <a:t>」</a:t>
            </a:r>
            <a:r>
              <a:rPr lang="zh-TW" altLang="en-US" dirty="0"/>
              <a:t>⓶算出</a:t>
            </a:r>
            <a:r>
              <a:rPr lang="en-US" altLang="zh-TW" dirty="0"/>
              <a:t>A</a:t>
            </a:r>
            <a:r>
              <a:rPr lang="en-US" altLang="zh-TW" baseline="-25000" dirty="0"/>
              <a:t>P </a:t>
            </a:r>
            <a:r>
              <a:rPr lang="en-US" altLang="zh-TW" dirty="0"/>
              <a:t>⊕</a:t>
            </a:r>
            <a:r>
              <a:rPr kumimoji="1" lang="en-US" altLang="zh-TW" dirty="0"/>
              <a:t> </a:t>
            </a:r>
            <a:r>
              <a:rPr kumimoji="1" lang="en-US" altLang="zh-CN" dirty="0"/>
              <a:t>A1</a:t>
            </a:r>
            <a:r>
              <a:rPr kumimoji="1" lang="en-US" altLang="zh-TW" dirty="0"/>
              <a:t> </a:t>
            </a:r>
            <a:r>
              <a:rPr lang="en-US" altLang="zh-TW" dirty="0"/>
              <a:t>⊕ </a:t>
            </a:r>
            <a:r>
              <a:rPr kumimoji="1" lang="en-US" altLang="zh-CN" dirty="0"/>
              <a:t>A1’</a:t>
            </a:r>
            <a:r>
              <a:rPr lang="zh-TW" altLang="en-US" dirty="0"/>
              <a:t>得到新的</a:t>
            </a:r>
            <a:r>
              <a:rPr lang="en-US" altLang="zh-TW" dirty="0"/>
              <a:t>A</a:t>
            </a:r>
            <a:r>
              <a:rPr lang="en-US" altLang="zh-TW" baseline="-25000" dirty="0"/>
              <a:t>P</a:t>
            </a:r>
            <a:r>
              <a:rPr lang="zh-TW" altLang="en-US" dirty="0"/>
              <a:t>，再將</a:t>
            </a:r>
            <a:r>
              <a:rPr lang="en-US" altLang="zh-TW" dirty="0"/>
              <a:t>A</a:t>
            </a:r>
            <a:r>
              <a:rPr lang="en-US" altLang="zh-TW" baseline="-25000" dirty="0"/>
              <a:t>P</a:t>
            </a:r>
            <a:r>
              <a:rPr lang="zh-CN" altLang="en-US" dirty="0"/>
              <a:t>寫入</a:t>
            </a:r>
            <a:endParaRPr lang="en-US" altLang="zh-CN" dirty="0"/>
          </a:p>
          <a:p>
            <a:pPr lvl="2"/>
            <a:r>
              <a:rPr lang="zh-CN" altLang="en-US" dirty="0"/>
              <a:t>在本例中，共觸發了「額外的」</a:t>
            </a:r>
            <a:r>
              <a:rPr lang="en-US" altLang="zh-CN" dirty="0"/>
              <a:t>2</a:t>
            </a:r>
            <a:r>
              <a:rPr lang="zh-CN" altLang="en-US" dirty="0"/>
              <a:t>個讀</a:t>
            </a:r>
            <a:r>
              <a:rPr lang="en-US" altLang="zh-CN" dirty="0"/>
              <a:t>1</a:t>
            </a:r>
            <a:r>
              <a:rPr lang="zh-CN" altLang="en-US" dirty="0"/>
              <a:t>個寫</a:t>
            </a:r>
            <a:endParaRPr lang="en-US" altLang="zh-CN" dirty="0"/>
          </a:p>
          <a:p>
            <a:pPr lvl="2"/>
            <a:r>
              <a:rPr lang="zh-CN" altLang="en-US" dirty="0"/>
              <a:t>假設有資料碟為</a:t>
            </a:r>
            <a:r>
              <a:rPr lang="en-US" altLang="zh-CN" dirty="0"/>
              <a:t>1~m</a:t>
            </a:r>
            <a:r>
              <a:rPr lang="zh-CN" altLang="en-US" dirty="0"/>
              <a:t>，共</a:t>
            </a:r>
            <a:r>
              <a:rPr lang="en-US" altLang="zh-CN" dirty="0"/>
              <a:t>m</a:t>
            </a:r>
            <a:r>
              <a:rPr lang="zh-CN" altLang="en-US" dirty="0"/>
              <a:t>顆。</a:t>
            </a:r>
            <a:r>
              <a:rPr lang="en-US" altLang="zh-CN" dirty="0"/>
              <a:t>parity disk 1</a:t>
            </a:r>
            <a:r>
              <a:rPr lang="zh-CN" altLang="en-US" dirty="0"/>
              <a:t>顆。那麼更新</a:t>
            </a:r>
            <a:r>
              <a:rPr lang="en-US" altLang="zh-CN" dirty="0"/>
              <a:t>A</a:t>
            </a:r>
            <a:r>
              <a:rPr lang="en-US" altLang="zh-CN" baseline="-25000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TW" altLang="en-US" dirty="0"/>
              <a:t> ≤ </a:t>
            </a:r>
            <a:r>
              <a:rPr lang="en-US" altLang="zh-CN" dirty="0"/>
              <a:t>n ≤ m</a:t>
            </a:r>
            <a:r>
              <a:rPr lang="zh-CN" altLang="en-US" dirty="0"/>
              <a:t>，共會觸發「額外的」</a:t>
            </a:r>
            <a:r>
              <a:rPr lang="en-US" altLang="zh-CN" dirty="0"/>
              <a:t>2</a:t>
            </a:r>
            <a:r>
              <a:rPr lang="zh-CN" altLang="en-US" dirty="0"/>
              <a:t>個讀，</a:t>
            </a:r>
            <a:r>
              <a:rPr lang="en-US" altLang="zh-CN" dirty="0"/>
              <a:t>1</a:t>
            </a:r>
            <a:r>
              <a:rPr lang="zh-CN" altLang="en-US" dirty="0"/>
              <a:t>個寫。但其中</a:t>
            </a:r>
            <a:r>
              <a:rPr lang="en-US" altLang="zh-CN" dirty="0"/>
              <a:t>1</a:t>
            </a:r>
            <a:r>
              <a:rPr lang="zh-CN" altLang="en-US" dirty="0"/>
              <a:t>讀</a:t>
            </a:r>
            <a:r>
              <a:rPr lang="en-US" altLang="zh-CN" dirty="0"/>
              <a:t>1</a:t>
            </a:r>
            <a:r>
              <a:rPr lang="zh-CN" altLang="en-US" dirty="0"/>
              <a:t>寫都落在</a:t>
            </a:r>
            <a:r>
              <a:rPr lang="en-US" altLang="zh-CN" dirty="0"/>
              <a:t>parity disk</a:t>
            </a:r>
            <a:r>
              <a:rPr lang="zh-CN" altLang="en-US" dirty="0"/>
              <a:t>上</a:t>
            </a:r>
            <a:endParaRPr lang="en-US" altLang="zh-CN" dirty="0"/>
          </a:p>
          <a:p>
            <a:pPr lvl="1"/>
            <a:r>
              <a:rPr lang="zh-CN" altLang="en-US" dirty="0"/>
              <a:t>對</a:t>
            </a:r>
            <a:r>
              <a:rPr lang="en-US" altLang="zh-CN" dirty="0"/>
              <a:t>RAID 4</a:t>
            </a:r>
            <a:r>
              <a:rPr lang="zh-CN" altLang="en-US" dirty="0"/>
              <a:t>而言，效能的瓶頸在</a:t>
            </a:r>
            <a:r>
              <a:rPr lang="en-US" altLang="zh-CN" dirty="0"/>
              <a:t>parity disk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0291A0-BB09-ED45-9067-12FE0B098E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261" y="132390"/>
            <a:ext cx="1986460" cy="1471222"/>
          </a:xfrm>
          <a:prstGeom prst="rect">
            <a:avLst/>
          </a:prstGeom>
        </p:spPr>
      </p:pic>
      <p:sp>
        <p:nvSpPr>
          <p:cNvPr id="5" name="向上箭號圖說文字 4">
            <a:extLst>
              <a:ext uri="{FF2B5EF4-FFF2-40B4-BE49-F238E27FC236}">
                <a16:creationId xmlns:a16="http://schemas.microsoft.com/office/drawing/2014/main" id="{748DB8DD-EBC5-A64D-849A-2AB7CEE935B6}"/>
              </a:ext>
            </a:extLst>
          </p:cNvPr>
          <p:cNvSpPr/>
          <p:nvPr/>
        </p:nvSpPr>
        <p:spPr>
          <a:xfrm>
            <a:off x="11092292" y="1603612"/>
            <a:ext cx="758757" cy="775189"/>
          </a:xfrm>
          <a:prstGeom prst="up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parity disk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5475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5B165-5761-104B-AA8A-F6D149A9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4</a:t>
            </a:r>
            <a:r>
              <a:rPr kumimoji="1" lang="zh-TW" altLang="en-US" dirty="0"/>
              <a:t> 的可靠度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EB5765-2FB1-EA46-8A48-B8569C567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磁碟上本身就有</a:t>
            </a:r>
            <a:r>
              <a:rPr kumimoji="1" lang="en-US" altLang="zh-CN" dirty="0"/>
              <a:t>error correction code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ECC</a:t>
            </a:r>
            <a:r>
              <a:rPr kumimoji="1" lang="zh-CN" altLang="en-US" dirty="0"/>
              <a:t>）及</a:t>
            </a:r>
            <a:r>
              <a:rPr kumimoji="1" lang="en-US" altLang="zh-CN" dirty="0"/>
              <a:t>error detection code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EDC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因此磁碟上存放的是</a:t>
            </a:r>
            <a:r>
              <a:rPr kumimoji="1" lang="en-US" altLang="zh-CN" dirty="0"/>
              <a:t>data + ECC + EDC</a:t>
            </a:r>
          </a:p>
          <a:p>
            <a:r>
              <a:rPr kumimoji="1" lang="zh-TW" altLang="en-US" dirty="0"/>
              <a:t>參考右上圖，假如</a:t>
            </a:r>
            <a:r>
              <a:rPr kumimoji="1" lang="en-US" altLang="zh-TW" dirty="0"/>
              <a:t>disk 1</a:t>
            </a:r>
            <a:r>
              <a:rPr kumimoji="1" lang="zh-CN" altLang="en-US" dirty="0"/>
              <a:t>發生錯誤時，由於</a:t>
            </a:r>
            <a:r>
              <a:rPr kumimoji="1" lang="en-US" altLang="zh-CN" dirty="0"/>
              <a:t>disk 3</a:t>
            </a:r>
            <a:r>
              <a:rPr kumimoji="1" lang="zh-CN" altLang="en-US" dirty="0"/>
              <a:t>記錄了</a:t>
            </a:r>
            <a:r>
              <a:rPr kumimoji="1" lang="en-US" altLang="zh-CN" dirty="0"/>
              <a:t>parity block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p</a:t>
            </a:r>
            <a:r>
              <a:rPr kumimoji="1" lang="zh-CN" altLang="en-US" dirty="0"/>
              <a:t>），那麼</a:t>
            </a:r>
            <a:r>
              <a:rPr kumimoji="1" lang="en-US" altLang="zh-CN" dirty="0"/>
              <a:t>A2</a:t>
            </a:r>
            <a:r>
              <a:rPr kumimoji="1" lang="zh-CN" altLang="en-US" dirty="0"/>
              <a:t>可以由</a:t>
            </a:r>
            <a:r>
              <a:rPr kumimoji="1" lang="en-US" altLang="zh-CN" dirty="0"/>
              <a:t>A1</a:t>
            </a:r>
            <a:r>
              <a:rPr lang="en-US" altLang="zh-TW" dirty="0"/>
              <a:t> ⊕A3 ⊕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p</a:t>
            </a:r>
            <a:r>
              <a:rPr lang="zh-CN" altLang="en-US" dirty="0"/>
              <a:t>算出，同樣方法可以算出</a:t>
            </a:r>
            <a:r>
              <a:rPr lang="en-US" altLang="zh-CN" dirty="0"/>
              <a:t>B1</a:t>
            </a:r>
            <a:r>
              <a:rPr lang="zh-CN" altLang="en-US" dirty="0"/>
              <a:t>、</a:t>
            </a:r>
            <a:r>
              <a:rPr lang="en-US" altLang="zh-CN" dirty="0"/>
              <a:t>C1</a:t>
            </a:r>
            <a:r>
              <a:rPr lang="zh-CN" altLang="en-US" dirty="0"/>
              <a:t>、</a:t>
            </a:r>
            <a:r>
              <a:rPr lang="en-US" altLang="zh-CN" dirty="0"/>
              <a:t>D1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</a:p>
          <a:p>
            <a:r>
              <a:rPr kumimoji="1" lang="zh-CN" altLang="en-US" dirty="0"/>
              <a:t>使用者更換新的</a:t>
            </a:r>
            <a:r>
              <a:rPr kumimoji="1" lang="en-US" altLang="zh-CN" dirty="0"/>
              <a:t>disk 1</a:t>
            </a:r>
            <a:r>
              <a:rPr kumimoji="1" lang="zh-CN" altLang="en-US" dirty="0"/>
              <a:t>以後，有一些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可以在回復</a:t>
            </a:r>
            <a:r>
              <a:rPr kumimoji="1" lang="en-US" altLang="zh-CN" dirty="0"/>
              <a:t>disk 1</a:t>
            </a:r>
            <a:r>
              <a:rPr kumimoji="1" lang="zh-CN" altLang="en-US" dirty="0"/>
              <a:t>的期間繼續提供檔案服務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這是因為當使用者需要</a:t>
            </a:r>
            <a:r>
              <a:rPr kumimoji="1" lang="en-US" altLang="zh-CN" dirty="0"/>
              <a:t>disk1</a:t>
            </a:r>
            <a:r>
              <a:rPr kumimoji="1" lang="zh-CN" altLang="en-US" dirty="0"/>
              <a:t>的資料時，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可以動態的算出</a:t>
            </a:r>
            <a:r>
              <a:rPr kumimoji="1" lang="en-US" altLang="zh-CN" dirty="0"/>
              <a:t>disk1</a:t>
            </a:r>
            <a:r>
              <a:rPr kumimoji="1" lang="zh-CN" altLang="en-US" dirty="0"/>
              <a:t>的值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B55748-8AFE-1948-875D-6A004BDFEA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702" y="76794"/>
            <a:ext cx="2425138" cy="1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7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99127-31EE-2940-A57E-80564DB6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/>
              <a:t>RAID 4</a:t>
            </a:r>
            <a:r>
              <a:rPr kumimoji="1" lang="zh-CN" altLang="en-US" dirty="0"/>
              <a:t>的小結論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3F3F96-0F1E-914A-869D-37727E0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RAID 4</a:t>
            </a:r>
            <a:r>
              <a:rPr kumimoji="1" lang="zh-CN" altLang="en-US" dirty="0"/>
              <a:t>的效能瓶頸是</a:t>
            </a:r>
            <a:r>
              <a:rPr kumimoji="1" lang="en-US" altLang="zh-CN" dirty="0"/>
              <a:t>parity disk</a:t>
            </a:r>
            <a:r>
              <a:rPr kumimoji="1" lang="zh-CN" altLang="en-US" dirty="0"/>
              <a:t>，現在大部分的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並不支援</a:t>
            </a:r>
            <a:r>
              <a:rPr kumimoji="1" lang="en-US" altLang="zh-CN" dirty="0"/>
              <a:t>RAID 4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大部分的</a:t>
            </a:r>
            <a:r>
              <a:rPr kumimoji="1" lang="en-US" altLang="zh-CN" dirty="0"/>
              <a:t>RAID controller</a:t>
            </a:r>
            <a:r>
              <a:rPr kumimoji="1" lang="zh-CN" altLang="en-US" dirty="0"/>
              <a:t>支援</a:t>
            </a:r>
            <a:r>
              <a:rPr kumimoji="1" lang="en-US" altLang="zh-CN" dirty="0"/>
              <a:t>RAID 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RAID 5</a:t>
            </a:r>
            <a:r>
              <a:rPr kumimoji="1" lang="zh-CN" altLang="en-US" dirty="0"/>
              <a:t>具有和</a:t>
            </a:r>
            <a:r>
              <a:rPr kumimoji="1" lang="en-US" altLang="zh-CN" dirty="0"/>
              <a:t>RAID 4</a:t>
            </a:r>
            <a:r>
              <a:rPr kumimoji="1" lang="zh-CN" altLang="en-US" dirty="0"/>
              <a:t>相同的穩定度，但提供更高的效能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介紹</a:t>
            </a:r>
            <a:r>
              <a:rPr kumimoji="1" lang="en-US" altLang="zh-CN" dirty="0"/>
              <a:t>RAID 4</a:t>
            </a:r>
            <a:r>
              <a:rPr kumimoji="1" lang="zh-CN" altLang="en-US" dirty="0"/>
              <a:t>主要的目的是用來講解</a:t>
            </a:r>
            <a:r>
              <a:rPr kumimoji="1" lang="en-US" altLang="zh-CN" dirty="0"/>
              <a:t>RAID 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68554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4D96B3-A672-D641-B8AE-3EA9DC25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A6416-F557-0D48-831E-1725AE16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8905" cy="4351338"/>
          </a:xfrm>
        </p:spPr>
        <p:txBody>
          <a:bodyPr/>
          <a:lstStyle/>
          <a:p>
            <a:r>
              <a:rPr kumimoji="1" lang="en-US" altLang="zh-TW" dirty="0"/>
              <a:t>RAID</a:t>
            </a:r>
            <a:r>
              <a:rPr kumimoji="1" lang="zh-TW" altLang="en-US" dirty="0"/>
              <a:t> </a:t>
            </a:r>
            <a:r>
              <a:rPr kumimoji="1" lang="en-US" altLang="zh-TW" dirty="0"/>
              <a:t>5</a:t>
            </a:r>
            <a:r>
              <a:rPr kumimoji="1" lang="zh-CN" altLang="en-US" dirty="0"/>
              <a:t>與</a:t>
            </a:r>
            <a:r>
              <a:rPr kumimoji="1" lang="en-US" altLang="zh-CN" dirty="0"/>
              <a:t>RAID 4</a:t>
            </a:r>
            <a:r>
              <a:rPr kumimoji="1" lang="zh-CN" altLang="en-US" dirty="0"/>
              <a:t>非常相似，但</a:t>
            </a:r>
            <a:r>
              <a:rPr kumimoji="1" lang="en-US" altLang="zh-CN" dirty="0"/>
              <a:t>RAID 5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parity block</a:t>
            </a:r>
            <a:r>
              <a:rPr kumimoji="1" lang="zh-CN" altLang="en-US" dirty="0"/>
              <a:t>是散佈在所有的</a:t>
            </a:r>
            <a:r>
              <a:rPr kumimoji="1" lang="en-US" altLang="zh-CN" dirty="0"/>
              <a:t>disk</a:t>
            </a:r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p</a:t>
            </a:r>
            <a:r>
              <a:rPr kumimoji="1" lang="zh-CN" altLang="en-US" dirty="0"/>
              <a:t>位於</a:t>
            </a:r>
            <a:r>
              <a:rPr kumimoji="1" lang="en-US" altLang="zh-CN" dirty="0"/>
              <a:t>disk 3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</a:t>
            </a:r>
            <a:r>
              <a:rPr kumimoji="1" lang="en-US" altLang="zh-CN" baseline="-25000" dirty="0" err="1"/>
              <a:t>p</a:t>
            </a:r>
            <a:r>
              <a:rPr kumimoji="1" lang="zh-CN" altLang="en-US" dirty="0"/>
              <a:t>位於</a:t>
            </a:r>
            <a:r>
              <a:rPr kumimoji="1" lang="en-US" altLang="zh-CN" dirty="0"/>
              <a:t>disk 2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</a:t>
            </a:r>
            <a:r>
              <a:rPr kumimoji="1" lang="en-US" altLang="zh-CN" baseline="-25000" dirty="0" err="1"/>
              <a:t>p</a:t>
            </a:r>
            <a:r>
              <a:rPr kumimoji="1" lang="zh-CN" altLang="en-US" dirty="0"/>
              <a:t>位於</a:t>
            </a:r>
            <a:r>
              <a:rPr kumimoji="1" lang="en-US" altLang="zh-CN" dirty="0"/>
              <a:t>disk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B1FAEB-2CCF-B545-9DFC-506C588DE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105" y="2229272"/>
            <a:ext cx="4785206" cy="3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34A90-9114-714C-8309-11D0FC9F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硬碟的讀寫動作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B54CE0-11A7-5446-90FE-A132163C8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移動讀寫臂到要讀寫的該</a:t>
            </a:r>
            <a:r>
              <a:rPr kumimoji="1" lang="en-US" altLang="zh-TW" dirty="0"/>
              <a:t>cylinder</a:t>
            </a:r>
            <a:r>
              <a:rPr kumimoji="1" lang="zh-TW" altLang="en-US" dirty="0"/>
              <a:t>（</a:t>
            </a:r>
            <a:r>
              <a:rPr kumimoji="1" lang="en-US" altLang="zh-TW" dirty="0"/>
              <a:t>seek time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等待轉盤持續旋轉，直到要讀取的</a:t>
            </a:r>
            <a:r>
              <a:rPr kumimoji="1" lang="en-US" altLang="zh-TW" dirty="0"/>
              <a:t>sector</a:t>
            </a:r>
            <a:r>
              <a:rPr kumimoji="1" lang="zh-CN" altLang="en-US" dirty="0"/>
              <a:t>該好位於讀寫頭的位置（</a:t>
            </a:r>
            <a:r>
              <a:rPr kumimoji="1" lang="en-US" altLang="zh-CN" dirty="0"/>
              <a:t>rotational delay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開始讀取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傳輸資料到</a:t>
            </a:r>
            <a:r>
              <a:rPr kumimoji="1" lang="en-US" altLang="zh-CN" dirty="0"/>
              <a:t>disk buffer</a:t>
            </a:r>
            <a:r>
              <a:rPr kumimoji="1" lang="zh-TW" altLang="en-US" dirty="0"/>
              <a:t> （</a:t>
            </a:r>
            <a:r>
              <a:rPr kumimoji="1" lang="en-US" altLang="zh-TW" dirty="0"/>
              <a:t>transfer time</a:t>
            </a:r>
            <a:r>
              <a:rPr kumimoji="1" lang="zh-TW" altLang="en-US" dirty="0"/>
              <a:t>）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從</a:t>
            </a:r>
            <a:r>
              <a:rPr kumimoji="1" lang="en-US" altLang="zh-TW" dirty="0"/>
              <a:t>disk buffer</a:t>
            </a:r>
            <a:r>
              <a:rPr kumimoji="1" lang="zh-CN" altLang="en-US" dirty="0"/>
              <a:t>傳輸資料到</a:t>
            </a:r>
            <a:r>
              <a:rPr kumimoji="1" lang="en-US" altLang="zh-CN" dirty="0"/>
              <a:t>DRAM</a:t>
            </a:r>
            <a:r>
              <a:rPr kumimoji="1" lang="zh-TW" altLang="en-US" dirty="0"/>
              <a:t>（</a:t>
            </a:r>
            <a:r>
              <a:rPr kumimoji="1" lang="en-US" altLang="zh-TW" dirty="0"/>
              <a:t>transfer time</a:t>
            </a:r>
            <a:r>
              <a:rPr kumimoji="1" lang="zh-TW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3713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625BE-BCB7-A44E-B8D8-AFF80560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5</a:t>
            </a:r>
            <a:r>
              <a:rPr kumimoji="1" lang="zh-CN" altLang="en-US" dirty="0"/>
              <a:t>的效能與可靠度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14206-35DB-A642-BD1F-0AC2F2777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在效能方面與</a:t>
            </a:r>
            <a:r>
              <a:rPr kumimoji="1" lang="en-US" altLang="zh-TW" dirty="0"/>
              <a:t>RAID4</a:t>
            </a:r>
            <a:r>
              <a:rPr kumimoji="1" lang="zh-CN" altLang="en-US" dirty="0"/>
              <a:t>相同，當寫入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x</a:t>
            </a:r>
            <a:r>
              <a:rPr kumimoji="1" lang="zh-CN" altLang="en-US" dirty="0"/>
              <a:t>的時候需要讀取其他的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或者；</a:t>
            </a:r>
            <a:endParaRPr kumimoji="1" lang="en-US" altLang="zh-CN" dirty="0"/>
          </a:p>
          <a:p>
            <a:r>
              <a:rPr kumimoji="1" lang="zh-CN" altLang="en-US" dirty="0"/>
              <a:t>讀取舊版的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x</a:t>
            </a:r>
            <a:r>
              <a:rPr kumimoji="1" lang="en-US" altLang="zh-CN" baseline="30000" dirty="0" err="1"/>
              <a:t>old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parity</a:t>
            </a:r>
            <a:r>
              <a:rPr kumimoji="1" lang="zh-CN" altLang="en-US" dirty="0"/>
              <a:t>，進行運算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parity</a:t>
            </a:r>
            <a:r>
              <a:rPr kumimoji="1" lang="en-US" altLang="zh-CN" dirty="0"/>
              <a:t> </a:t>
            </a:r>
            <a:r>
              <a:rPr kumimoji="1" lang="en-US" altLang="zh-TW" dirty="0"/>
              <a:t>=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parity</a:t>
            </a:r>
            <a:r>
              <a:rPr kumimoji="1" lang="en-US" altLang="zh-CN" dirty="0"/>
              <a:t> </a:t>
            </a:r>
            <a:r>
              <a:rPr lang="en-US" altLang="zh-TW" dirty="0"/>
              <a:t>⊕ 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x</a:t>
            </a:r>
            <a:r>
              <a:rPr kumimoji="1" lang="en-US" altLang="zh-CN" baseline="30000" dirty="0" err="1"/>
              <a:t>old</a:t>
            </a:r>
            <a:r>
              <a:rPr lang="en-US" altLang="zh-TW" dirty="0"/>
              <a:t> ⊕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x</a:t>
            </a:r>
            <a:r>
              <a:rPr kumimoji="1" lang="en-US" altLang="zh-CN" baseline="-25000" dirty="0"/>
              <a:t> </a:t>
            </a:r>
            <a:r>
              <a:rPr kumimoji="1" lang="en-US" altLang="zh-CN" baseline="30000" dirty="0"/>
              <a:t>new</a:t>
            </a:r>
          </a:p>
          <a:p>
            <a:pPr lvl="1"/>
            <a:r>
              <a:rPr kumimoji="1" lang="zh-CN" altLang="en-US" dirty="0"/>
              <a:t>特別注意由於</a:t>
            </a:r>
            <a:r>
              <a:rPr kumimoji="1" lang="en-US" altLang="zh-CN" dirty="0" err="1"/>
              <a:t>block</a:t>
            </a:r>
            <a:r>
              <a:rPr kumimoji="1" lang="en-US" altLang="zh-CN" baseline="-25000" dirty="0" err="1"/>
              <a:t>parity</a:t>
            </a:r>
            <a:r>
              <a:rPr kumimoji="1" lang="zh-CN" altLang="en-US" dirty="0"/>
              <a:t>散佈在各個</a:t>
            </a:r>
            <a:r>
              <a:rPr kumimoji="1" lang="en-US" altLang="zh-CN" dirty="0"/>
              <a:t>disk</a:t>
            </a:r>
            <a:r>
              <a:rPr kumimoji="1" lang="zh-CN" altLang="en-US" dirty="0"/>
              <a:t>，因此</a:t>
            </a:r>
            <a:r>
              <a:rPr kumimoji="1" lang="zh-TW" altLang="en-US" dirty="0"/>
              <a:t>系統的效能瓶頸不會落在特定的</a:t>
            </a:r>
            <a:r>
              <a:rPr kumimoji="1" lang="en-US" altLang="zh-TW" dirty="0"/>
              <a:t>disk</a:t>
            </a:r>
            <a:endParaRPr kumimoji="1" lang="en-US" altLang="zh-CN" dirty="0"/>
          </a:p>
          <a:p>
            <a:r>
              <a:rPr kumimoji="1" lang="zh-CN" altLang="en-US" dirty="0"/>
              <a:t>可靠度方面與</a:t>
            </a:r>
            <a:r>
              <a:rPr kumimoji="1" lang="en-US" altLang="zh-CN" dirty="0"/>
              <a:t>RAID4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5691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A3A24-7814-7740-A40B-C9C83D7D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7B9432-A67D-1244-8B9C-7010F14C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334" cy="4351338"/>
          </a:xfrm>
        </p:spPr>
        <p:txBody>
          <a:bodyPr/>
          <a:lstStyle/>
          <a:p>
            <a:r>
              <a:rPr kumimoji="1" lang="zh-CN" altLang="en-US" dirty="0"/>
              <a:t>如左圖，</a:t>
            </a:r>
            <a:r>
              <a:rPr kumimoji="1" lang="en-US" altLang="zh-CN" dirty="0"/>
              <a:t>A1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A3</a:t>
            </a:r>
            <a:r>
              <a:rPr kumimoji="1" lang="zh-CN" altLang="en-US" dirty="0"/>
              <a:t>有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p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A</a:t>
            </a:r>
            <a:r>
              <a:rPr kumimoji="1" lang="en-US" altLang="zh-CN" baseline="-25000" dirty="0" err="1"/>
              <a:t>q</a:t>
            </a:r>
            <a:r>
              <a:rPr kumimoji="1" lang="zh-CN" altLang="en-US" dirty="0"/>
              <a:t>保護</a:t>
            </a:r>
            <a:endParaRPr kumimoji="1" lang="en-US" altLang="zh-CN" dirty="0"/>
          </a:p>
          <a:p>
            <a:r>
              <a:rPr kumimoji="1" lang="zh-CN" altLang="en-US" dirty="0"/>
              <a:t>與</a:t>
            </a:r>
            <a:r>
              <a:rPr kumimoji="1" lang="en-US" altLang="zh-CN" dirty="0"/>
              <a:t>RAID 5</a:t>
            </a:r>
            <a:r>
              <a:rPr kumimoji="1" lang="zh-CN" altLang="en-US" dirty="0"/>
              <a:t>類似，但容許最多二顆磁碟壞掉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9C67E9-2CB7-534E-B0C9-B1043D8155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534" y="1968689"/>
            <a:ext cx="4964668" cy="29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961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C258-50F5-BB46-AB04-1813C484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10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940EE-7DE8-4C4D-A42D-E2A72A4F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9083" cy="4351338"/>
          </a:xfrm>
        </p:spPr>
        <p:txBody>
          <a:bodyPr/>
          <a:lstStyle/>
          <a:p>
            <a:r>
              <a:rPr kumimoji="1" lang="zh-CN" altLang="en-US" dirty="0"/>
              <a:t>先將資料做</a:t>
            </a:r>
            <a:r>
              <a:rPr kumimoji="1" lang="en-US" altLang="zh-CN" dirty="0"/>
              <a:t>RAID 1</a:t>
            </a:r>
            <a:r>
              <a:rPr kumimoji="1" lang="zh-CN" altLang="en-US" dirty="0"/>
              <a:t>再做</a:t>
            </a:r>
            <a:r>
              <a:rPr kumimoji="1" lang="en-US" altLang="zh-CN" dirty="0"/>
              <a:t>RAID 0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59F170-AB5D-5C48-BA34-DDB57995D2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83" y="222117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751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3EB3B-179B-484A-ADA2-EF851BEC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RAID 10</a:t>
            </a:r>
            <a:r>
              <a:rPr kumimoji="1" lang="zh-CN" altLang="en-US" dirty="0"/>
              <a:t>的耐用度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AB2BA-65AE-6A4B-AFC2-5D0CDC39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9083" cy="4351338"/>
          </a:xfrm>
        </p:spPr>
        <p:txBody>
          <a:bodyPr/>
          <a:lstStyle/>
          <a:p>
            <a:r>
              <a:rPr kumimoji="1" lang="zh-TW" altLang="en-US" dirty="0"/>
              <a:t>如右圖，當</a:t>
            </a:r>
            <a:r>
              <a:rPr kumimoji="1" lang="en-US" altLang="zh-TW" dirty="0"/>
              <a:t>Disk 0</a:t>
            </a:r>
            <a:r>
              <a:rPr kumimoji="1" lang="zh-CN" altLang="en-US" dirty="0"/>
              <a:t>壞掉時，</a:t>
            </a:r>
            <a:r>
              <a:rPr kumimoji="1" lang="en-US" altLang="zh-CN" dirty="0"/>
              <a:t>RAID 1</a:t>
            </a:r>
            <a:r>
              <a:rPr kumimoji="1" lang="zh-CN" altLang="en-US" dirty="0"/>
              <a:t>還是可以動</a:t>
            </a:r>
            <a:endParaRPr kumimoji="1" lang="en-US" altLang="zh-CN" dirty="0"/>
          </a:p>
          <a:p>
            <a:r>
              <a:rPr kumimoji="1" lang="zh-CN" altLang="en-US" dirty="0"/>
              <a:t>「半殘」的「左</a:t>
            </a:r>
            <a:r>
              <a:rPr kumimoji="1" lang="en-US" altLang="zh-CN" dirty="0"/>
              <a:t>RAID</a:t>
            </a:r>
            <a:r>
              <a:rPr kumimoji="1" lang="zh-TW" altLang="en-US" dirty="0"/>
              <a:t> </a:t>
            </a:r>
            <a:r>
              <a:rPr kumimoji="1" lang="en-US" altLang="zh-TW" dirty="0"/>
              <a:t>1</a:t>
            </a:r>
            <a:r>
              <a:rPr kumimoji="1" lang="zh-TW" altLang="en-US" dirty="0"/>
              <a:t>」與「右</a:t>
            </a:r>
            <a:r>
              <a:rPr kumimoji="1" lang="en-US" altLang="zh-TW" dirty="0"/>
              <a:t>RAID 1</a:t>
            </a:r>
            <a:r>
              <a:rPr kumimoji="1" lang="zh-TW" altLang="en-US" dirty="0"/>
              <a:t>」組成</a:t>
            </a:r>
            <a:r>
              <a:rPr kumimoji="1" lang="en-US" altLang="zh-TW" dirty="0"/>
              <a:t>RAID 0</a:t>
            </a:r>
          </a:p>
          <a:p>
            <a:r>
              <a:rPr kumimoji="1" lang="zh-CN" altLang="en-US" dirty="0"/>
              <a:t>因此</a:t>
            </a:r>
            <a:r>
              <a:rPr kumimoji="1" lang="en-US" altLang="zh-CN" dirty="0"/>
              <a:t>RAID 10</a:t>
            </a:r>
            <a:r>
              <a:rPr kumimoji="1" lang="zh-CN" altLang="en-US" dirty="0"/>
              <a:t>在壞掉一顆的情況下，還有三棵可以正常運作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380427-0B36-8B43-ADB8-F06B0FE33F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83" y="2221173"/>
            <a:ext cx="3429000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EB6DC6-BFEB-FF4F-906C-44DE10984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5993" y="5508495"/>
            <a:ext cx="668468" cy="6684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B05503-0576-9D44-902A-3ECE39EC44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3171" y="5508495"/>
            <a:ext cx="668468" cy="668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19F1B6-E7C4-2143-846E-C745288571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323" y="5508495"/>
            <a:ext cx="668468" cy="6684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DED943-068E-E94D-A57A-2BC2699038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5364" y="5508495"/>
            <a:ext cx="668468" cy="6684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C0BE315-171B-B84D-9228-386BDE704E0C}"/>
              </a:ext>
            </a:extLst>
          </p:cNvPr>
          <p:cNvSpPr/>
          <p:nvPr/>
        </p:nvSpPr>
        <p:spPr>
          <a:xfrm>
            <a:off x="8007049" y="362069"/>
            <a:ext cx="3599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https://www.iconfinder.com/icons/418259/disk_drive_hard-disk_hard-drive_hardware_hdd_ssd_icon</a:t>
            </a:r>
          </a:p>
        </p:txBody>
      </p:sp>
    </p:spTree>
    <p:extLst>
      <p:ext uri="{BB962C8B-B14F-4D97-AF65-F5344CB8AC3E}">
        <p14:creationId xmlns:p14="http://schemas.microsoft.com/office/powerpoint/2010/main" val="33849517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89FFC9-EB7E-6149-954C-FF87CAED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看看另一個例子，</a:t>
            </a:r>
            <a:r>
              <a:rPr kumimoji="1" lang="en-US" altLang="zh-TW" dirty="0"/>
              <a:t>RAID01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3C58B-65E5-3349-9198-22BA4648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0488" cy="4351338"/>
          </a:xfrm>
        </p:spPr>
        <p:txBody>
          <a:bodyPr/>
          <a:lstStyle/>
          <a:p>
            <a:r>
              <a:rPr kumimoji="1" lang="en-US" altLang="zh-TW" dirty="0"/>
              <a:t>Disk0</a:t>
            </a:r>
            <a:r>
              <a:rPr kumimoji="1" lang="zh-CN" altLang="en-US" dirty="0"/>
              <a:t>壞掉，因此「左</a:t>
            </a:r>
            <a:r>
              <a:rPr kumimoji="1" lang="en-US" altLang="zh-CN" dirty="0"/>
              <a:t>RAID 0</a:t>
            </a:r>
            <a:r>
              <a:rPr kumimoji="1" lang="zh-CN" altLang="en-US" dirty="0"/>
              <a:t>」不能動</a:t>
            </a:r>
            <a:endParaRPr kumimoji="1" lang="en-US" altLang="zh-CN" dirty="0"/>
          </a:p>
          <a:p>
            <a:r>
              <a:rPr kumimoji="1" lang="zh-CN" altLang="en-US" dirty="0"/>
              <a:t>系統只剩下</a:t>
            </a:r>
            <a:r>
              <a:rPr kumimoji="1" lang="en-US" altLang="zh-CN" dirty="0"/>
              <a:t>disk 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disk 4</a:t>
            </a:r>
            <a:r>
              <a:rPr kumimoji="1" lang="zh-CN" altLang="en-US" dirty="0"/>
              <a:t>能持續提供服務</a:t>
            </a:r>
            <a:endParaRPr kumimoji="1" lang="en-US" altLang="zh-CN" dirty="0"/>
          </a:p>
          <a:p>
            <a:r>
              <a:rPr kumimoji="1" lang="zh-CN" altLang="en-US" dirty="0"/>
              <a:t>明顯的不如</a:t>
            </a:r>
            <a:r>
              <a:rPr kumimoji="1" lang="en-US" altLang="zh-CN" dirty="0"/>
              <a:t>RAID 10</a:t>
            </a:r>
          </a:p>
          <a:p>
            <a:r>
              <a:rPr kumimoji="1" lang="zh-TW" altLang="en-US" dirty="0"/>
              <a:t>市面上似乎沒有人賣</a:t>
            </a:r>
            <a:r>
              <a:rPr kumimoji="1" lang="en-US" altLang="zh-TW" dirty="0"/>
              <a:t>RAID 01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85586F-E53C-D840-BE0A-B3EC0A114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440" y="2142061"/>
            <a:ext cx="3366434" cy="33664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E325BE-17AB-454C-A2FC-1A789BA61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5993" y="5508495"/>
            <a:ext cx="668468" cy="6684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1273E53-B462-4246-BCE8-D978763042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3171" y="5508495"/>
            <a:ext cx="668468" cy="6684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49D35C-9587-574D-8175-8CEF947EF9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323" y="5508495"/>
            <a:ext cx="668468" cy="6684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354AB1-2318-6049-94BC-5AD1A11C31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5364" y="5508495"/>
            <a:ext cx="668468" cy="6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66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C7F46-3064-FC4D-9ED7-415D43F4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RAID 50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013FBB-7CD4-E240-AF5C-E96162E0B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39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先做</a:t>
            </a:r>
            <a:r>
              <a:rPr kumimoji="1" lang="en-US" altLang="zh-CN" sz="2400" dirty="0"/>
              <a:t>RAID5</a:t>
            </a:r>
            <a:r>
              <a:rPr kumimoji="1" lang="zh-CN" altLang="en-US" sz="2400" dirty="0"/>
              <a:t>再做</a:t>
            </a:r>
            <a:r>
              <a:rPr kumimoji="1" lang="en-US" altLang="zh-CN" sz="2400" dirty="0"/>
              <a:t>RAID0</a:t>
            </a:r>
          </a:p>
          <a:p>
            <a:r>
              <a:rPr kumimoji="1" lang="zh-CN" altLang="en-US" sz="2400" dirty="0"/>
              <a:t>注意到了嗎，在這個例子中共有</a:t>
            </a:r>
            <a:r>
              <a:rPr kumimoji="1" lang="en-US" altLang="zh-CN" sz="2400" dirty="0"/>
              <a:t>A1~A6</a:t>
            </a:r>
            <a:r>
              <a:rPr kumimoji="1" lang="zh-CN" altLang="en-US" sz="2400" dirty="0"/>
              <a:t>，共六顆資料碟，當資料碟很多的情況下，同時壞二顆的機率就很大，</a:t>
            </a:r>
            <a:r>
              <a:rPr kumimoji="1" lang="en-US" altLang="zh-CN" sz="2400" dirty="0"/>
              <a:t>RAID 5</a:t>
            </a:r>
            <a:r>
              <a:rPr kumimoji="1" lang="zh-CN" altLang="en-US" sz="2400" dirty="0"/>
              <a:t>只能保護一顆壞掉的情況</a:t>
            </a:r>
            <a:endParaRPr kumimoji="1" lang="en-US" altLang="zh-CN" sz="2400" dirty="0"/>
          </a:p>
          <a:p>
            <a:r>
              <a:rPr kumimoji="1" lang="zh-CN" altLang="en-US" sz="2400" dirty="0"/>
              <a:t>在這個例子中，每三個硬碟先組成</a:t>
            </a:r>
            <a:r>
              <a:rPr kumimoji="1" lang="en-US" altLang="zh-CN" sz="2400" dirty="0"/>
              <a:t>RAID 5</a:t>
            </a:r>
            <a:r>
              <a:rPr kumimoji="1" lang="zh-CN" altLang="en-US" sz="2400" dirty="0"/>
              <a:t>，因此這三顆中不要同時壞掉二顆，系統都可以正常運作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5E7A0A-4BE2-D64F-9D47-42751D793B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247" y="4414034"/>
            <a:ext cx="7213505" cy="24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77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advance topic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online backup support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copy-on-write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sub-volume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7737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36CF81-E07B-3648-930F-3CB548D6D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online backup &amp; snapshot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8859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F3C92-0439-6A47-82F8-D9607FE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51238-EEBC-C649-AD43-DCF1C6E7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一個「正確的」資料備份是指：所備份的資料相當於電腦系統某個時間點的資料，換句話說，就是</a:t>
            </a:r>
            <a:r>
              <a:rPr kumimoji="1" lang="en-US" altLang="zh-CN" dirty="0"/>
              <a:t>snapshot</a:t>
            </a:r>
            <a:r>
              <a:rPr kumimoji="1" lang="zh-CN" altLang="en-US" dirty="0"/>
              <a:t>（快照）</a:t>
            </a:r>
            <a:endParaRPr kumimoji="1" lang="en-US" altLang="zh-CN" dirty="0"/>
          </a:p>
          <a:p>
            <a:r>
              <a:rPr kumimoji="1" lang="zh-CN" altLang="en-US" dirty="0"/>
              <a:t>最簡易的資料「完整」備份方式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將電腦暫停，硬碟拔出來，複製，然後再將硬碟裝上電腦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如果未將電腦暫停，那麼「一邊備份」、「一邊工作」，將造成資料的不一致性</a:t>
            </a:r>
            <a:endParaRPr kumimoji="1" lang="en-US" altLang="zh-CN" dirty="0"/>
          </a:p>
          <a:p>
            <a:r>
              <a:rPr kumimoji="1" lang="zh-CN" altLang="en-US" dirty="0"/>
              <a:t>資料不一致所可能引發的問題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例如：資料庫中的</a:t>
            </a:r>
            <a:r>
              <a:rPr kumimoji="1" lang="en-US" altLang="zh-CN" dirty="0"/>
              <a:t>data file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index file</a:t>
            </a:r>
            <a:r>
              <a:rPr kumimoji="1" lang="zh-CN" altLang="en-US" dirty="0"/>
              <a:t>。這二個檔案是相關聯的，無論先備份哪一個檔案，都可能造成資料不一致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89315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72DE6-494A-2A4E-848F-79AF4157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/>
              <a:t>backup</a:t>
            </a:r>
            <a:r>
              <a:rPr kumimoji="1" lang="zh-CN" altLang="en-US" dirty="0"/>
              <a:t>的支援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DE0BFB-ECB8-044F-80EB-F8FAF9D0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應用程式容許不一致。</a:t>
            </a:r>
            <a:r>
              <a:rPr kumimoji="1" lang="zh-TW" altLang="en-US" dirty="0"/>
              <a:t>某些資料庫能夠於</a:t>
            </a:r>
            <a:r>
              <a:rPr kumimoji="1" lang="en-US" altLang="zh-TW" dirty="0"/>
              <a:t>online</a:t>
            </a:r>
            <a:r>
              <a:rPr kumimoji="1" lang="zh-CN" altLang="en-US" dirty="0"/>
              <a:t>的時候進行備份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雖然</a:t>
            </a:r>
            <a:r>
              <a:rPr kumimoji="1" lang="en-US" altLang="zh-TW" dirty="0"/>
              <a:t>index file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data file</a:t>
            </a:r>
            <a:r>
              <a:rPr kumimoji="1" lang="zh-CN" altLang="en-US" dirty="0"/>
              <a:t>二個可能不一致，但資料庫系統本身可以從這種「不一致」的狀態回復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Oracle</a:t>
            </a:r>
            <a:r>
              <a:rPr kumimoji="1" lang="zh-TW" altLang="en-US" dirty="0"/>
              <a:t> </a:t>
            </a:r>
            <a:r>
              <a:rPr kumimoji="1" lang="en-US" altLang="zh-TW" dirty="0"/>
              <a:t>database</a:t>
            </a:r>
          </a:p>
          <a:p>
            <a:r>
              <a:rPr kumimoji="1" lang="zh-CN" altLang="en-US" dirty="0"/>
              <a:t>由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snapshot</a:t>
            </a:r>
            <a:r>
              <a:rPr kumimoji="1" lang="zh-CN" altLang="en-US" dirty="0"/>
              <a:t>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</a:t>
            </a:r>
            <a:r>
              <a:rPr kumimoji="1" lang="en" altLang="zh-CN" dirty="0"/>
              <a:t>Logical Volume Management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LVM</a:t>
            </a:r>
            <a:r>
              <a:rPr kumimoji="1" lang="zh-CN" altLang="en-US" dirty="0"/>
              <a:t>）就提供快照功能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因此系統可以對快照進行備份</a:t>
            </a:r>
            <a:endParaRPr kumimoji="1" lang="en-US" altLang="zh-TW" dirty="0"/>
          </a:p>
          <a:p>
            <a:r>
              <a:rPr kumimoji="1" lang="zh-CN" altLang="en-US" dirty="0"/>
              <a:t>由檔案系統提供</a:t>
            </a:r>
            <a:r>
              <a:rPr kumimoji="1" lang="en-US" altLang="zh-CN" dirty="0"/>
              <a:t>snapshot</a:t>
            </a:r>
            <a:r>
              <a:rPr kumimoji="1" lang="zh-CN" altLang="en-US" dirty="0"/>
              <a:t>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Sun Solaris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ZFS</a:t>
            </a:r>
          </a:p>
          <a:p>
            <a:pPr lvl="1"/>
            <a:r>
              <a:rPr kumimoji="1" lang="zh-CN" altLang="en-US" dirty="0"/>
              <a:t>對快照進行備份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040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F83E1-AEDD-1E45-B707-8D5789A5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想想看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1717B22-6C03-2E4E-BD51-DABBECDAC9C4}"/>
              </a:ext>
            </a:extLst>
          </p:cNvPr>
          <p:cNvGrpSpPr/>
          <p:nvPr/>
        </p:nvGrpSpPr>
        <p:grpSpPr>
          <a:xfrm>
            <a:off x="5347490" y="1027906"/>
            <a:ext cx="5179143" cy="5179143"/>
            <a:chOff x="3506428" y="839428"/>
            <a:chExt cx="5179143" cy="517914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E0F07B4-CD67-2C4D-841D-DB87863A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428" y="839428"/>
              <a:ext cx="5179143" cy="5179143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665FF49-89C7-5240-ABC0-94118676F974}"/>
                </a:ext>
              </a:extLst>
            </p:cNvPr>
            <p:cNvSpPr/>
            <p:nvPr/>
          </p:nvSpPr>
          <p:spPr>
            <a:xfrm>
              <a:off x="3600666" y="933666"/>
              <a:ext cx="4990665" cy="49906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722C71E-DF64-5841-BE82-CF3933B0DC56}"/>
                </a:ext>
              </a:extLst>
            </p:cNvPr>
            <p:cNvSpPr/>
            <p:nvPr/>
          </p:nvSpPr>
          <p:spPr>
            <a:xfrm>
              <a:off x="4994586" y="2327586"/>
              <a:ext cx="2202824" cy="220282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15" name="向左箭號圖說文字 14">
            <a:extLst>
              <a:ext uri="{FF2B5EF4-FFF2-40B4-BE49-F238E27FC236}">
                <a16:creationId xmlns:a16="http://schemas.microsoft.com/office/drawing/2014/main" id="{091DC112-6590-F944-9439-1FE03364501B}"/>
              </a:ext>
            </a:extLst>
          </p:cNvPr>
          <p:cNvSpPr/>
          <p:nvPr/>
        </p:nvSpPr>
        <p:spPr>
          <a:xfrm rot="1800000">
            <a:off x="9482548" y="5155886"/>
            <a:ext cx="1788272" cy="62680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disk head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9EEFE8-CD7E-7744-949F-C8BC89E22E45}"/>
              </a:ext>
            </a:extLst>
          </p:cNvPr>
          <p:cNvSpPr/>
          <p:nvPr/>
        </p:nvSpPr>
        <p:spPr>
          <a:xfrm rot="17714912">
            <a:off x="10009828" y="4428381"/>
            <a:ext cx="516194" cy="30769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R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C99D2F-474F-5842-AE29-727251B38FBF}"/>
              </a:ext>
            </a:extLst>
          </p:cNvPr>
          <p:cNvSpPr/>
          <p:nvPr/>
        </p:nvSpPr>
        <p:spPr>
          <a:xfrm>
            <a:off x="7678963" y="2353469"/>
            <a:ext cx="516194" cy="307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B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76FCD5D3-0490-9444-A053-6C27C38B1B0F}"/>
              </a:ext>
            </a:extLst>
          </p:cNvPr>
          <p:cNvCxnSpPr/>
          <p:nvPr/>
        </p:nvCxnSpPr>
        <p:spPr>
          <a:xfrm flipH="1">
            <a:off x="7182465" y="884903"/>
            <a:ext cx="153383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FB64F1D-39F9-944C-BFC6-6FE975413024}"/>
              </a:ext>
            </a:extLst>
          </p:cNvPr>
          <p:cNvSpPr txBox="1"/>
          <p:nvPr/>
        </p:nvSpPr>
        <p:spPr>
          <a:xfrm>
            <a:off x="7095340" y="2352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旋轉方向</a:t>
            </a:r>
            <a:endParaRPr kumimoji="1" lang="zh-TW" altLang="en-US" sz="2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7F22D9D-0605-7A45-A2AC-7B77C90E3802}"/>
              </a:ext>
            </a:extLst>
          </p:cNvPr>
          <p:cNvSpPr txBox="1"/>
          <p:nvPr/>
        </p:nvSpPr>
        <p:spPr>
          <a:xfrm>
            <a:off x="838200" y="2516064"/>
            <a:ext cx="3665975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</a:t>
            </a:r>
            <a:r>
              <a:rPr kumimoji="1" lang="en-US" altLang="zh-TW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</a:t>
            </a:r>
            <a:r>
              <a:rPr kumimoji="1"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比較快，</a:t>
            </a:r>
            <a:endParaRPr kumimoji="1"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還是</a:t>
            </a:r>
            <a:endParaRPr kumimoji="1"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</a:t>
            </a:r>
            <a:r>
              <a:rPr kumimoji="1" lang="en-US" altLang="zh-CN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kumimoji="1"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比較快</a:t>
            </a:r>
            <a:r>
              <a:rPr kumimoji="1" lang="en-US" altLang="zh-CN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398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1CDA1-CEFB-2248-BDE3-A5EE32AC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online backup</a:t>
            </a:r>
            <a:r>
              <a:rPr kumimoji="1" lang="zh-TW" altLang="en-US" dirty="0"/>
              <a:t>（使用</a:t>
            </a:r>
            <a:r>
              <a:rPr kumimoji="1" lang="en-US" altLang="zh-TW" dirty="0"/>
              <a:t>COW</a:t>
            </a:r>
            <a:r>
              <a:rPr kumimoji="1" lang="zh-TW" altLang="en-US" dirty="0"/>
              <a:t>）</a:t>
            </a:r>
            <a:r>
              <a:rPr kumimoji="1" lang="zh-CN" altLang="en-US" dirty="0"/>
              <a:t>的基本原理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A0288-76DF-AD49-9343-56A468B6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523" cy="4270376"/>
          </a:xfrm>
        </p:spPr>
        <p:txBody>
          <a:bodyPr/>
          <a:lstStyle/>
          <a:p>
            <a:r>
              <a:rPr kumimoji="1" lang="zh-TW" altLang="en-US" dirty="0"/>
              <a:t>如右圖所示，系統進行快照時，資料部分（藍色正方形）只有一份。</a:t>
            </a:r>
            <a:endParaRPr kumimoji="1" lang="en-US" altLang="zh-TW" dirty="0"/>
          </a:p>
          <a:p>
            <a:r>
              <a:rPr kumimoji="1" lang="zh-TW" altLang="en-US" dirty="0"/>
              <a:t>「快照功能」，產生了另一個表格（在這裡我們稱之為「快照」），新的表格和舊的表格都指向</a:t>
            </a:r>
            <a:r>
              <a:rPr kumimoji="1" lang="zh-CN" altLang="en-US" dirty="0"/>
              <a:t>同樣的</a:t>
            </a:r>
            <a:r>
              <a:rPr kumimoji="1" lang="en-US" altLang="zh-CN" dirty="0"/>
              <a:t>data block</a:t>
            </a:r>
            <a:endParaRPr kumimoji="1"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7AEBBA-B31D-5B44-B981-0DDC0433E5AC}"/>
              </a:ext>
            </a:extLst>
          </p:cNvPr>
          <p:cNvGraphicFramePr>
            <a:graphicFrameLocks noGrp="1"/>
          </p:cNvGraphicFramePr>
          <p:nvPr/>
        </p:nvGraphicFramePr>
        <p:xfrm>
          <a:off x="9275864" y="1568146"/>
          <a:ext cx="542587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587">
                  <a:extLst>
                    <a:ext uri="{9D8B030D-6E8A-4147-A177-3AD203B41FA5}">
                      <a16:colId xmlns:a16="http://schemas.microsoft.com/office/drawing/2014/main" val="2026166348"/>
                    </a:ext>
                  </a:extLst>
                </a:gridCol>
              </a:tblGrid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068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59465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78858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65404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4486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7544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364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4809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14B7DE-6EEE-2841-99FC-BC1733F79C61}"/>
              </a:ext>
            </a:extLst>
          </p:cNvPr>
          <p:cNvGraphicFramePr>
            <a:graphicFrameLocks noGrp="1"/>
          </p:cNvGraphicFramePr>
          <p:nvPr/>
        </p:nvGraphicFramePr>
        <p:xfrm>
          <a:off x="9275864" y="4035729"/>
          <a:ext cx="54258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42587">
                  <a:extLst>
                    <a:ext uri="{9D8B030D-6E8A-4147-A177-3AD203B41FA5}">
                      <a16:colId xmlns:a16="http://schemas.microsoft.com/office/drawing/2014/main" val="2026166348"/>
                    </a:ext>
                  </a:extLst>
                </a:gridCol>
              </a:tblGrid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068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59465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78858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65404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4486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7544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364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48093"/>
                  </a:ext>
                </a:extLst>
              </a:tr>
            </a:tbl>
          </a:graphicData>
        </a:graphic>
      </p:graphicFrame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C2670355-193E-3C46-B8B0-C60144C9D18C}"/>
              </a:ext>
            </a:extLst>
          </p:cNvPr>
          <p:cNvSpPr/>
          <p:nvPr/>
        </p:nvSpPr>
        <p:spPr>
          <a:xfrm>
            <a:off x="8651132" y="4636851"/>
            <a:ext cx="687421" cy="817123"/>
          </a:xfrm>
          <a:prstGeom prst="right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快照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2DA5E5-1026-8543-94EA-5CAD49F33584}"/>
              </a:ext>
            </a:extLst>
          </p:cNvPr>
          <p:cNvSpPr/>
          <p:nvPr/>
        </p:nvSpPr>
        <p:spPr>
          <a:xfrm>
            <a:off x="11172217" y="182562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86646E-E8FC-4F49-83B4-EA4757874816}"/>
              </a:ext>
            </a:extLst>
          </p:cNvPr>
          <p:cNvSpPr/>
          <p:nvPr/>
        </p:nvSpPr>
        <p:spPr>
          <a:xfrm>
            <a:off x="11172217" y="233605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4310F4-C907-5148-89E4-D85DFD0781A6}"/>
              </a:ext>
            </a:extLst>
          </p:cNvPr>
          <p:cNvSpPr/>
          <p:nvPr/>
        </p:nvSpPr>
        <p:spPr>
          <a:xfrm>
            <a:off x="11172217" y="284648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ADC405-F8D7-664D-A6E5-0DBCCF207103}"/>
              </a:ext>
            </a:extLst>
          </p:cNvPr>
          <p:cNvSpPr/>
          <p:nvPr/>
        </p:nvSpPr>
        <p:spPr>
          <a:xfrm>
            <a:off x="11172217" y="335691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B84C75-C298-694B-A60F-4C5686B4EA63}"/>
              </a:ext>
            </a:extLst>
          </p:cNvPr>
          <p:cNvSpPr/>
          <p:nvPr/>
        </p:nvSpPr>
        <p:spPr>
          <a:xfrm>
            <a:off x="11172217" y="386734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3C1310-5AB7-3548-A455-2E2688BCFD93}"/>
              </a:ext>
            </a:extLst>
          </p:cNvPr>
          <p:cNvSpPr/>
          <p:nvPr/>
        </p:nvSpPr>
        <p:spPr>
          <a:xfrm>
            <a:off x="11172217" y="437777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B01199-4634-554E-B92A-EAE6604DE9D5}"/>
              </a:ext>
            </a:extLst>
          </p:cNvPr>
          <p:cNvSpPr/>
          <p:nvPr/>
        </p:nvSpPr>
        <p:spPr>
          <a:xfrm>
            <a:off x="11172217" y="488820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87497C-314C-FD4B-AB79-71DFB9035428}"/>
              </a:ext>
            </a:extLst>
          </p:cNvPr>
          <p:cNvSpPr/>
          <p:nvPr/>
        </p:nvSpPr>
        <p:spPr>
          <a:xfrm>
            <a:off x="11172217" y="5398638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C48D52F7-9A73-1F48-92C4-A4BF2C2792DB}"/>
              </a:ext>
            </a:extLst>
          </p:cNvPr>
          <p:cNvCxnSpPr>
            <a:endCxn id="8" idx="1"/>
          </p:cNvCxnSpPr>
          <p:nvPr/>
        </p:nvCxnSpPr>
        <p:spPr>
          <a:xfrm>
            <a:off x="9818451" y="1690688"/>
            <a:ext cx="1353766" cy="3165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B67CCF3-F196-D042-8D0C-BD60D33970C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773055" y="1952066"/>
            <a:ext cx="1399162" cy="5655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2C98209-54AF-6845-BCA0-57D42350A33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795753" y="2254208"/>
            <a:ext cx="1376464" cy="7738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E5223C0E-42C2-7642-9DEB-CD57FA940E3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795753" y="2517638"/>
            <a:ext cx="1376464" cy="10208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A8A8A20-729A-6849-82D8-21E9D54C9D7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795753" y="2819780"/>
            <a:ext cx="1376464" cy="1229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0C492353-38C7-1844-A87A-0A9ECFFBAE0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795753" y="3079175"/>
            <a:ext cx="1376464" cy="14801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93CE83E-DA3B-3049-B6ED-C212CD87853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795753" y="3330210"/>
            <a:ext cx="1376464" cy="1739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8D3FA1B-2C6A-1248-9942-AEA41A869DA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795753" y="3589605"/>
            <a:ext cx="1376464" cy="19906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2BF46A2E-2277-6C4A-AB54-3B917784397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818451" y="2007208"/>
            <a:ext cx="1353766" cy="217665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D3B2EA3D-51EF-5842-8D13-7C4635BB9D88}"/>
              </a:ext>
            </a:extLst>
          </p:cNvPr>
          <p:cNvCxnSpPr>
            <a:cxnSpLocks/>
          </p:cNvCxnSpPr>
          <p:nvPr/>
        </p:nvCxnSpPr>
        <p:spPr>
          <a:xfrm flipV="1">
            <a:off x="9795753" y="2517638"/>
            <a:ext cx="1376464" cy="197043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EE30A4-E072-4044-9D39-ABF306059C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807102" y="3028068"/>
            <a:ext cx="1365115" cy="17110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4DDABD17-D3D2-A44A-80DE-75DAE50CC1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9795753" y="3538498"/>
            <a:ext cx="1376464" cy="145165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D3627C21-2848-F342-92FF-52A0CF2249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807102" y="4048928"/>
            <a:ext cx="1365115" cy="12024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B5818690-16AF-4245-B64E-5471691E8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07102" y="4559358"/>
            <a:ext cx="1365115" cy="9782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C550DEED-E702-2C45-B234-CFF35CFD9BB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829800" y="5069788"/>
            <a:ext cx="1342417" cy="7408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F7855CB4-4B1C-BC40-929B-BDA74BF459F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807102" y="5580221"/>
            <a:ext cx="1365115" cy="51578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向右箭號圖說文字 62">
            <a:extLst>
              <a:ext uri="{FF2B5EF4-FFF2-40B4-BE49-F238E27FC236}">
                <a16:creationId xmlns:a16="http://schemas.microsoft.com/office/drawing/2014/main" id="{AA87B7E4-858B-FF42-82BE-1C63D3238628}"/>
              </a:ext>
            </a:extLst>
          </p:cNvPr>
          <p:cNvSpPr/>
          <p:nvPr/>
        </p:nvSpPr>
        <p:spPr>
          <a:xfrm>
            <a:off x="8588443" y="2109076"/>
            <a:ext cx="687421" cy="817123"/>
          </a:xfrm>
          <a:prstGeom prst="right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使用中</a:t>
            </a:r>
          </a:p>
        </p:txBody>
      </p:sp>
    </p:spTree>
    <p:extLst>
      <p:ext uri="{BB962C8B-B14F-4D97-AF65-F5344CB8AC3E}">
        <p14:creationId xmlns:p14="http://schemas.microsoft.com/office/powerpoint/2010/main" val="42334762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1CDA1-CEFB-2248-BDE3-A5EE32AC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online backup</a:t>
            </a:r>
            <a:r>
              <a:rPr kumimoji="1" lang="zh-TW" altLang="en-US" dirty="0"/>
              <a:t>（使用</a:t>
            </a:r>
            <a:r>
              <a:rPr kumimoji="1" lang="en-US" altLang="zh-TW" dirty="0"/>
              <a:t>COW</a:t>
            </a:r>
            <a:r>
              <a:rPr kumimoji="1" lang="zh-TW" altLang="en-US" dirty="0"/>
              <a:t>）</a:t>
            </a:r>
            <a:r>
              <a:rPr kumimoji="1" lang="zh-CN" altLang="en-US" dirty="0"/>
              <a:t>的基本原理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A0288-76DF-AD49-9343-56A468B6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523" cy="4270376"/>
          </a:xfrm>
        </p:spPr>
        <p:txBody>
          <a:bodyPr/>
          <a:lstStyle/>
          <a:p>
            <a:r>
              <a:rPr kumimoji="1" lang="zh-CN" altLang="en-US" dirty="0"/>
              <a:t>當某個應用程式修改「</a:t>
            </a:r>
            <a:r>
              <a:rPr kumimoji="1" lang="en-US" altLang="zh-CN" dirty="0"/>
              <a:t>h</a:t>
            </a:r>
            <a:r>
              <a:rPr kumimoji="1" lang="zh-CN" altLang="en-US" dirty="0"/>
              <a:t>」時，「使用中」表格指向一個新的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「</a:t>
            </a:r>
            <a:r>
              <a:rPr kumimoji="1" lang="en-US" altLang="zh-CN" dirty="0"/>
              <a:t>h’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r>
              <a:rPr kumimoji="1" lang="zh-CN" altLang="en-US" dirty="0"/>
              <a:t>對於「快照」而言，系統還是完整的「</a:t>
            </a:r>
            <a:r>
              <a:rPr kumimoji="1" lang="en-US" altLang="zh-CN" dirty="0" err="1"/>
              <a:t>a~h</a:t>
            </a:r>
            <a:r>
              <a:rPr kumimoji="1" lang="zh-CN" altLang="en-US" dirty="0"/>
              <a:t>」</a:t>
            </a:r>
            <a:endParaRPr kumimoji="1"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7AEBBA-B31D-5B44-B981-0DDC0433E5AC}"/>
              </a:ext>
            </a:extLst>
          </p:cNvPr>
          <p:cNvGraphicFramePr>
            <a:graphicFrameLocks noGrp="1"/>
          </p:cNvGraphicFramePr>
          <p:nvPr/>
        </p:nvGraphicFramePr>
        <p:xfrm>
          <a:off x="9275864" y="1568146"/>
          <a:ext cx="542587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587">
                  <a:extLst>
                    <a:ext uri="{9D8B030D-6E8A-4147-A177-3AD203B41FA5}">
                      <a16:colId xmlns:a16="http://schemas.microsoft.com/office/drawing/2014/main" val="2026166348"/>
                    </a:ext>
                  </a:extLst>
                </a:gridCol>
              </a:tblGrid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068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59465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78858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65404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4486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7544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364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4809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14B7DE-6EEE-2841-99FC-BC1733F79C61}"/>
              </a:ext>
            </a:extLst>
          </p:cNvPr>
          <p:cNvGraphicFramePr>
            <a:graphicFrameLocks noGrp="1"/>
          </p:cNvGraphicFramePr>
          <p:nvPr/>
        </p:nvGraphicFramePr>
        <p:xfrm>
          <a:off x="9275864" y="4035729"/>
          <a:ext cx="54258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42587">
                  <a:extLst>
                    <a:ext uri="{9D8B030D-6E8A-4147-A177-3AD203B41FA5}">
                      <a16:colId xmlns:a16="http://schemas.microsoft.com/office/drawing/2014/main" val="2026166348"/>
                    </a:ext>
                  </a:extLst>
                </a:gridCol>
              </a:tblGrid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068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59465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78858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65404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4486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75442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36470"/>
                  </a:ext>
                </a:extLst>
              </a:tr>
              <a:tr h="157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48093"/>
                  </a:ext>
                </a:extLst>
              </a:tr>
            </a:tbl>
          </a:graphicData>
        </a:graphic>
      </p:graphicFrame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C2670355-193E-3C46-B8B0-C60144C9D18C}"/>
              </a:ext>
            </a:extLst>
          </p:cNvPr>
          <p:cNvSpPr/>
          <p:nvPr/>
        </p:nvSpPr>
        <p:spPr>
          <a:xfrm>
            <a:off x="8651132" y="4636851"/>
            <a:ext cx="687421" cy="817123"/>
          </a:xfrm>
          <a:prstGeom prst="right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快照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2DA5E5-1026-8543-94EA-5CAD49F33584}"/>
              </a:ext>
            </a:extLst>
          </p:cNvPr>
          <p:cNvSpPr/>
          <p:nvPr/>
        </p:nvSpPr>
        <p:spPr>
          <a:xfrm>
            <a:off x="11172217" y="182562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86646E-E8FC-4F49-83B4-EA4757874816}"/>
              </a:ext>
            </a:extLst>
          </p:cNvPr>
          <p:cNvSpPr/>
          <p:nvPr/>
        </p:nvSpPr>
        <p:spPr>
          <a:xfrm>
            <a:off x="11172217" y="233605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4310F4-C907-5148-89E4-D85DFD0781A6}"/>
              </a:ext>
            </a:extLst>
          </p:cNvPr>
          <p:cNvSpPr/>
          <p:nvPr/>
        </p:nvSpPr>
        <p:spPr>
          <a:xfrm>
            <a:off x="11172217" y="284648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ADC405-F8D7-664D-A6E5-0DBCCF207103}"/>
              </a:ext>
            </a:extLst>
          </p:cNvPr>
          <p:cNvSpPr/>
          <p:nvPr/>
        </p:nvSpPr>
        <p:spPr>
          <a:xfrm>
            <a:off x="11172217" y="335691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B84C75-C298-694B-A60F-4C5686B4EA63}"/>
              </a:ext>
            </a:extLst>
          </p:cNvPr>
          <p:cNvSpPr/>
          <p:nvPr/>
        </p:nvSpPr>
        <p:spPr>
          <a:xfrm>
            <a:off x="11172217" y="386734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3C1310-5AB7-3548-A455-2E2688BCFD93}"/>
              </a:ext>
            </a:extLst>
          </p:cNvPr>
          <p:cNvSpPr/>
          <p:nvPr/>
        </p:nvSpPr>
        <p:spPr>
          <a:xfrm>
            <a:off x="11172217" y="437777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B01199-4634-554E-B92A-EAE6604DE9D5}"/>
              </a:ext>
            </a:extLst>
          </p:cNvPr>
          <p:cNvSpPr/>
          <p:nvPr/>
        </p:nvSpPr>
        <p:spPr>
          <a:xfrm>
            <a:off x="11172217" y="4888205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87497C-314C-FD4B-AB79-71DFB9035428}"/>
              </a:ext>
            </a:extLst>
          </p:cNvPr>
          <p:cNvSpPr/>
          <p:nvPr/>
        </p:nvSpPr>
        <p:spPr>
          <a:xfrm>
            <a:off x="11172217" y="5398638"/>
            <a:ext cx="363166" cy="36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C48D52F7-9A73-1F48-92C4-A4BF2C2792DB}"/>
              </a:ext>
            </a:extLst>
          </p:cNvPr>
          <p:cNvCxnSpPr>
            <a:endCxn id="8" idx="1"/>
          </p:cNvCxnSpPr>
          <p:nvPr/>
        </p:nvCxnSpPr>
        <p:spPr>
          <a:xfrm>
            <a:off x="9818451" y="1690688"/>
            <a:ext cx="1353766" cy="3165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B67CCF3-F196-D042-8D0C-BD60D33970C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773055" y="1952066"/>
            <a:ext cx="1399162" cy="5655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2C98209-54AF-6845-BCA0-57D42350A33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795753" y="2254208"/>
            <a:ext cx="1376464" cy="7738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E5223C0E-42C2-7642-9DEB-CD57FA940E3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795753" y="2517638"/>
            <a:ext cx="1376464" cy="10208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A8A8A20-729A-6849-82D8-21E9D54C9D7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795753" y="2819780"/>
            <a:ext cx="1376464" cy="1229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0C492353-38C7-1844-A87A-0A9ECFFBAE0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795753" y="3079175"/>
            <a:ext cx="1376464" cy="14801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93CE83E-DA3B-3049-B6ED-C212CD87853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795753" y="3330210"/>
            <a:ext cx="1376464" cy="17395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8D3FA1B-2C6A-1248-9942-AEA41A869DA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795753" y="3589605"/>
            <a:ext cx="1376464" cy="25010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2BF46A2E-2277-6C4A-AB54-3B917784397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818451" y="2007208"/>
            <a:ext cx="1353766" cy="217665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D3B2EA3D-51EF-5842-8D13-7C4635BB9D88}"/>
              </a:ext>
            </a:extLst>
          </p:cNvPr>
          <p:cNvCxnSpPr>
            <a:cxnSpLocks/>
          </p:cNvCxnSpPr>
          <p:nvPr/>
        </p:nvCxnSpPr>
        <p:spPr>
          <a:xfrm flipV="1">
            <a:off x="9795753" y="2517638"/>
            <a:ext cx="1376464" cy="197043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EE30A4-E072-4044-9D39-ABF306059C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807102" y="3028068"/>
            <a:ext cx="1365115" cy="17110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4DDABD17-D3D2-A44A-80DE-75DAE50CC1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9795753" y="3538498"/>
            <a:ext cx="1376464" cy="145165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D3627C21-2848-F342-92FF-52A0CF2249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807102" y="4048928"/>
            <a:ext cx="1365115" cy="12024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B5818690-16AF-4245-B64E-5471691E8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07102" y="4559358"/>
            <a:ext cx="1365115" cy="9782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C550DEED-E702-2C45-B234-CFF35CFD9BB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829800" y="5069788"/>
            <a:ext cx="1342417" cy="7408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F7855CB4-4B1C-BC40-929B-BDA74BF459F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807102" y="5580221"/>
            <a:ext cx="1365115" cy="51578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向右箭號圖說文字 62">
            <a:extLst>
              <a:ext uri="{FF2B5EF4-FFF2-40B4-BE49-F238E27FC236}">
                <a16:creationId xmlns:a16="http://schemas.microsoft.com/office/drawing/2014/main" id="{AA87B7E4-858B-FF42-82BE-1C63D3238628}"/>
              </a:ext>
            </a:extLst>
          </p:cNvPr>
          <p:cNvSpPr/>
          <p:nvPr/>
        </p:nvSpPr>
        <p:spPr>
          <a:xfrm>
            <a:off x="8588443" y="2109076"/>
            <a:ext cx="687421" cy="817123"/>
          </a:xfrm>
          <a:prstGeom prst="right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使用中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9C9CB6-308F-DC4E-AF9F-1E131A0A1970}"/>
              </a:ext>
            </a:extLst>
          </p:cNvPr>
          <p:cNvSpPr/>
          <p:nvPr/>
        </p:nvSpPr>
        <p:spPr>
          <a:xfrm>
            <a:off x="11172217" y="5909068"/>
            <a:ext cx="363166" cy="3631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h’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9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D57C3-E71E-344F-B722-BE28972B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實現快照功能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EE462-1AA3-6446-BCA4-70A0A4C8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38089" cy="4351338"/>
          </a:xfrm>
        </p:spPr>
        <p:txBody>
          <a:bodyPr/>
          <a:lstStyle/>
          <a:p>
            <a:r>
              <a:rPr kumimoji="1" lang="zh-CN" altLang="en-US" dirty="0"/>
              <a:t>如右圖</a:t>
            </a:r>
            <a:r>
              <a:rPr kumimoji="1" lang="en-US" altLang="zh-CN" dirty="0"/>
              <a:t>(a)</a:t>
            </a:r>
            <a:r>
              <a:rPr kumimoji="1" lang="zh-CN" altLang="en-US" dirty="0"/>
              <a:t>，</a:t>
            </a:r>
            <a:r>
              <a:rPr kumimoji="1" lang="en-US" altLang="zh-TW" dirty="0"/>
              <a:t>COW</a:t>
            </a:r>
            <a:r>
              <a:rPr kumimoji="1" lang="zh-CN" altLang="en-US" dirty="0"/>
              <a:t>對「根節點」進行快照。這相當於產生一個新的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，但這顆新的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與原有的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共用「中間的節點」，與末端的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如果任何程式對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進行修改，那麼</a:t>
            </a:r>
            <a:r>
              <a:rPr kumimoji="1" lang="en-US" altLang="zh-CN" dirty="0"/>
              <a:t>COW</a:t>
            </a:r>
            <a:r>
              <a:rPr kumimoji="1" lang="zh-CN" altLang="en-US" dirty="0"/>
              <a:t>會沿著該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一直到「根節點」做「節點快照」，新的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sub-tree</a:t>
            </a:r>
            <a:r>
              <a:rPr kumimoji="1" lang="zh-CN" altLang="en-US" dirty="0"/>
              <a:t>就此跟原有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分離。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5C53E6-CD36-2E49-91AF-A41023642D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300" y="2345092"/>
            <a:ext cx="4384826" cy="33124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94B8B1-8AF6-0446-A78D-33F63E6E0A7E}"/>
              </a:ext>
            </a:extLst>
          </p:cNvPr>
          <p:cNvSpPr/>
          <p:nvPr/>
        </p:nvSpPr>
        <p:spPr>
          <a:xfrm>
            <a:off x="5807007" y="18463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https://www.computer.org/csdl/trans/tk/2013/12/ttk2013122841-abs.html</a:t>
            </a:r>
          </a:p>
        </p:txBody>
      </p:sp>
    </p:spTree>
    <p:extLst>
      <p:ext uri="{BB962C8B-B14F-4D97-AF65-F5344CB8AC3E}">
        <p14:creationId xmlns:p14="http://schemas.microsoft.com/office/powerpoint/2010/main" val="32767235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D57C3-E71E-344F-B722-BE28972B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實現快照功能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EE462-1AA3-6446-BCA4-70A0A4C8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38089" cy="4351338"/>
          </a:xfrm>
        </p:spPr>
        <p:txBody>
          <a:bodyPr/>
          <a:lstStyle/>
          <a:p>
            <a:r>
              <a:rPr kumimoji="1" lang="zh-TW" altLang="en-US" dirty="0"/>
              <a:t>如右圖</a:t>
            </a:r>
            <a:r>
              <a:rPr kumimoji="1" lang="en-US" altLang="zh-TW" dirty="0"/>
              <a:t>(b)</a:t>
            </a:r>
            <a:r>
              <a:rPr kumimoji="1" lang="zh-TW" altLang="en-US" dirty="0"/>
              <a:t>，當系統進行快照後，所有的更新都會觸發</a:t>
            </a:r>
            <a:r>
              <a:rPr kumimoji="1" lang="en-US" altLang="zh-TW" dirty="0"/>
              <a:t>out-of-place</a:t>
            </a:r>
            <a:r>
              <a:rPr kumimoji="1" lang="zh-CN" altLang="en-US" dirty="0"/>
              <a:t>的更新</a:t>
            </a:r>
            <a:endParaRPr kumimoji="1" lang="en-US" altLang="zh-CN" dirty="0"/>
          </a:p>
          <a:p>
            <a:r>
              <a:rPr kumimoji="1" lang="zh-CN" altLang="en-US" dirty="0"/>
              <a:t>需要一個新的資料結構</a:t>
            </a:r>
            <a:r>
              <a:rPr kumimoji="1" lang="en-US" altLang="zh-CN" dirty="0"/>
              <a:t>S</a:t>
            </a:r>
            <a:r>
              <a:rPr kumimoji="1" lang="zh-CN" altLang="en-US" dirty="0"/>
              <a:t>紀錄原有的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的結構</a:t>
            </a:r>
            <a:endParaRPr kumimoji="1"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5C53E6-CD36-2E49-91AF-A41023642D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300" y="2345092"/>
            <a:ext cx="4384826" cy="33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14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DE265-A776-EF46-9B00-66E24E02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效能考量：如何實現</a:t>
            </a:r>
            <a:r>
              <a:rPr kumimoji="1" lang="en-US" altLang="zh-TW" dirty="0"/>
              <a:t>out-of-place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954F4-1EBE-FC49-B63A-7D5CBE26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8100" cy="4351338"/>
          </a:xfrm>
        </p:spPr>
        <p:txBody>
          <a:bodyPr/>
          <a:lstStyle/>
          <a:p>
            <a:r>
              <a:rPr kumimoji="1" lang="zh-TW" altLang="en-US" dirty="0"/>
              <a:t>如右圖，如果更新過的資料放在</a:t>
            </a:r>
            <a:r>
              <a:rPr kumimoji="1" lang="en-US" altLang="zh-TW" dirty="0"/>
              <a:t>D4’</a:t>
            </a:r>
            <a:r>
              <a:rPr kumimoji="1" lang="zh-TW" altLang="en-US" dirty="0"/>
              <a:t>，那麼可能會造成資料的連續性（</a:t>
            </a:r>
            <a:r>
              <a:rPr kumimoji="1" lang="en" altLang="zh-TW" dirty="0"/>
              <a:t>contiguity</a:t>
            </a:r>
            <a:r>
              <a:rPr kumimoji="1" lang="zh-TW" altLang="en-US" dirty="0"/>
              <a:t>）變差「</a:t>
            </a:r>
            <a:r>
              <a:rPr kumimoji="1" lang="en-US" altLang="zh-TW" dirty="0"/>
              <a:t>D1~D3,D4’</a:t>
            </a:r>
            <a:r>
              <a:rPr kumimoji="1" lang="zh-TW" altLang="en-US" dirty="0"/>
              <a:t>」可能不連續</a:t>
            </a:r>
            <a:endParaRPr kumimoji="1" lang="en-US" altLang="zh-TW" dirty="0"/>
          </a:p>
          <a:p>
            <a:r>
              <a:rPr kumimoji="1" lang="zh-TW" altLang="en-US" dirty="0"/>
              <a:t>如果修改</a:t>
            </a:r>
            <a:r>
              <a:rPr kumimoji="1" lang="en-US" altLang="zh-TW" dirty="0"/>
              <a:t>D4</a:t>
            </a:r>
            <a:r>
              <a:rPr kumimoji="1" lang="zh-TW" altLang="en-US" dirty="0"/>
              <a:t>，將原有內容複製到</a:t>
            </a:r>
            <a:r>
              <a:rPr kumimoji="1" lang="en-US" altLang="zh-TW" dirty="0"/>
              <a:t>D4’</a:t>
            </a:r>
            <a:r>
              <a:rPr kumimoji="1" lang="zh-TW" altLang="en-US" dirty="0"/>
              <a:t>，</a:t>
            </a:r>
            <a:r>
              <a:rPr kumimoji="1" lang="en-US" altLang="zh-TW" dirty="0"/>
              <a:t>version 2</a:t>
            </a:r>
            <a:r>
              <a:rPr kumimoji="1" lang="zh-CN" altLang="en-US" dirty="0"/>
              <a:t>的資料「</a:t>
            </a:r>
            <a:r>
              <a:rPr kumimoji="1" lang="en-US" altLang="zh-CN" dirty="0"/>
              <a:t>D1~D3, D4’</a:t>
            </a:r>
            <a:r>
              <a:rPr kumimoji="1" lang="zh-CN" altLang="en-US" dirty="0"/>
              <a:t>」在實體上的「連續性」並沒有變差，但</a:t>
            </a:r>
            <a:r>
              <a:rPr kumimoji="1" lang="en-US" altLang="zh-CN" dirty="0"/>
              <a:t>version 1</a:t>
            </a:r>
            <a:r>
              <a:rPr kumimoji="1" lang="zh-CN" altLang="en-US" dirty="0"/>
              <a:t>的連續性變差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22ABB6-66FA-8444-AE25-D271AE48E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300" y="2345092"/>
            <a:ext cx="4384826" cy="33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28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CD6A6AC-F09F-C64D-AD37-201E7D57B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stable storage &amp; durability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723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F23BB-0E8E-464F-8AB9-710AFC8B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stable storage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317C39-2E3C-6141-BBA3-72E283C3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stable storage</a:t>
            </a:r>
            <a:r>
              <a:rPr kumimoji="1" lang="zh-CN" altLang="en-US" dirty="0"/>
              <a:t>保證寫入的資料一定不會壞掉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對於軟體來說只有二種可能，</a:t>
            </a:r>
            <a:r>
              <a:rPr kumimoji="1" lang="en-US" altLang="zh-CN" dirty="0"/>
              <a:t>1. </a:t>
            </a:r>
            <a:r>
              <a:rPr kumimoji="1" lang="zh-CN" altLang="en-US" dirty="0"/>
              <a:t>寫入成功。</a:t>
            </a:r>
            <a:r>
              <a:rPr kumimoji="1" lang="en-US" altLang="zh-CN" dirty="0"/>
              <a:t>2. </a:t>
            </a:r>
            <a:r>
              <a:rPr kumimoji="1" lang="zh-CN" altLang="en-US" dirty="0"/>
              <a:t>寫入失敗。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在寫入失敗的情況下，等同於「沒有寫」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如果不是</a:t>
            </a:r>
            <a:r>
              <a:rPr kumimoji="1" lang="en-US" altLang="zh-CN" dirty="0"/>
              <a:t>stable storage</a:t>
            </a:r>
            <a:r>
              <a:rPr kumimoji="1" lang="zh-CN" altLang="en-US" dirty="0"/>
              <a:t>，寫入失敗很可能會導致「舊的資料不見」</a:t>
            </a:r>
            <a:endParaRPr kumimoji="1" lang="en-US" altLang="zh-CN" dirty="0"/>
          </a:p>
          <a:p>
            <a:r>
              <a:rPr kumimoji="1" lang="zh-CN" altLang="en-US" dirty="0"/>
              <a:t>如果給定Ｎ顆硬碟，如果這Ｎ顆硬碟「不會」「一起壞掉」，那麼有可能實現</a:t>
            </a:r>
            <a:r>
              <a:rPr kumimoji="1" lang="en-US" altLang="zh-CN" dirty="0"/>
              <a:t>stable storage</a:t>
            </a:r>
            <a:r>
              <a:rPr kumimoji="1" lang="zh-CN" altLang="en-US" dirty="0"/>
              <a:t>嗎？</a:t>
            </a:r>
            <a:endParaRPr kumimoji="1" lang="en-US" altLang="zh-CN" dirty="0"/>
          </a:p>
          <a:p>
            <a:r>
              <a:rPr kumimoji="1" lang="zh-TW" altLang="en-US" dirty="0"/>
              <a:t>如果我們按照特定的順序寫入，例如：按照磁碟編號寫入。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假設二顆硬碟，這二顆不會一起壞掉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在這樣的情況下，如果先寫第一顆，再寫第二顆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如果第一顆寫入失敗，那麼系統使用第二顆的資料，將資料回復到還沒寫入的狀態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如果寫入第二顆失敗，系統使用第一顆的資料，將資料重寫到第二顆硬碟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請注意，因為</a:t>
            </a:r>
            <a:r>
              <a:rPr kumimoji="1" lang="en-US" altLang="zh-TW" dirty="0"/>
              <a:t>disk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ssd</a:t>
            </a:r>
            <a:r>
              <a:rPr kumimoji="1" lang="zh-CN" altLang="en-US" dirty="0"/>
              <a:t>上面有</a:t>
            </a:r>
            <a:r>
              <a:rPr kumimoji="1" lang="en-US" altLang="zh-CN" dirty="0"/>
              <a:t>EDC</a:t>
            </a:r>
            <a:r>
              <a:rPr kumimoji="1" lang="zh-CN" altLang="en-US" dirty="0"/>
              <a:t>，因此我們可以知道是否寫入成功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56784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F23BB-0E8E-464F-8AB9-710AFC8B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stable storage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317C39-2E3C-6141-BBA3-72E283C3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RAID 1</a:t>
            </a:r>
            <a:r>
              <a:rPr kumimoji="1" lang="zh-CN" altLang="en-US" dirty="0"/>
              <a:t>為例，如果按照順序寫入資料，那麼可以實現</a:t>
            </a:r>
            <a:r>
              <a:rPr kumimoji="1" lang="en-US" altLang="zh-CN" dirty="0"/>
              <a:t>stable storage</a:t>
            </a:r>
          </a:p>
          <a:p>
            <a:pPr lvl="1"/>
            <a:r>
              <a:rPr kumimoji="1" lang="zh-CN" altLang="en-US" dirty="0"/>
              <a:t>注意，我們假設二顆硬碟不會一起壞掉</a:t>
            </a:r>
            <a:endParaRPr kumimoji="1" lang="en-US" altLang="zh-CN" dirty="0"/>
          </a:p>
          <a:p>
            <a:r>
              <a:rPr kumimoji="1" lang="zh-CN" altLang="en-US" dirty="0"/>
              <a:t>但按照特定順序寫入，會影響磁碟的效能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因此我們不能因為</a:t>
            </a:r>
            <a:r>
              <a:rPr kumimoji="1" lang="en-US" altLang="zh-CN" dirty="0"/>
              <a:t>disk 2</a:t>
            </a:r>
            <a:r>
              <a:rPr kumimoji="1" lang="zh-CN" altLang="en-US" dirty="0"/>
              <a:t>目前是閒置，就先將資料寫入</a:t>
            </a:r>
            <a:r>
              <a:rPr kumimoji="1" lang="en-US" altLang="zh-CN" dirty="0"/>
              <a:t>disk 2</a:t>
            </a:r>
          </a:p>
          <a:p>
            <a:pPr lvl="1"/>
            <a:r>
              <a:rPr kumimoji="1" lang="zh-CN" altLang="en-US" dirty="0"/>
              <a:t>我們永遠只能先寫入</a:t>
            </a:r>
            <a:r>
              <a:rPr kumimoji="1" lang="en-US" altLang="zh-CN" dirty="0"/>
              <a:t>disk 1</a:t>
            </a:r>
            <a:r>
              <a:rPr kumimoji="1" lang="zh-CN" altLang="en-US" dirty="0"/>
              <a:t>，再寫入</a:t>
            </a:r>
            <a:r>
              <a:rPr kumimoji="1" lang="en-US" altLang="zh-CN" dirty="0"/>
              <a:t>disk 2</a:t>
            </a:r>
          </a:p>
          <a:p>
            <a:r>
              <a:rPr kumimoji="1" lang="zh-CN" altLang="en-US" dirty="0"/>
              <a:t>用二顆磁碟還是不夠的，最好是異地備援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56077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6D8D249-B5E0-A643-90F0-0167F9514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079794"/>
              </p:ext>
            </p:extLst>
          </p:nvPr>
        </p:nvGraphicFramePr>
        <p:xfrm>
          <a:off x="221988" y="1175637"/>
          <a:ext cx="7041453" cy="4506725"/>
        </p:xfrm>
        <a:graphic>
          <a:graphicData uri="http://schemas.openxmlformats.org/drawingml/2006/table">
            <a:tbl>
              <a:tblPr/>
              <a:tblGrid>
                <a:gridCol w="2293744">
                  <a:extLst>
                    <a:ext uri="{9D8B030D-6E8A-4147-A177-3AD203B41FA5}">
                      <a16:colId xmlns:a16="http://schemas.microsoft.com/office/drawing/2014/main" val="1850789564"/>
                    </a:ext>
                  </a:extLst>
                </a:gridCol>
                <a:gridCol w="4747709">
                  <a:extLst>
                    <a:ext uri="{9D8B030D-6E8A-4147-A177-3AD203B41FA5}">
                      <a16:colId xmlns:a16="http://schemas.microsoft.com/office/drawing/2014/main" val="2462757946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chemeClr val="bg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Media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chemeClr val="bg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Estimated Lifespan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46202"/>
                  </a:ext>
                </a:extLst>
              </a:tr>
              <a:tr h="590369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Magnetic data (tapes)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Up to 10 years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04439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Nintendo cartridge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10-20 years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004593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Floppy disk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10-20 years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39798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CDs and DVDs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5-10 unrecorded, 2-5 recorded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163042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Blu-Ray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Not certain, probably over 2-5 recorded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257781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M-Disc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1,000 years (theoretically)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50545"/>
                  </a:ext>
                </a:extLst>
              </a:tr>
              <a:tr h="406045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Hard disk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3-5 years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61492"/>
                  </a:ext>
                </a:extLst>
              </a:tr>
              <a:tr h="590369"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Flash storage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5-10 years or more (depends on write cycles)</a:t>
                      </a:r>
                    </a:p>
                  </a:txBody>
                  <a:tcPr marL="6896" marR="6896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1079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AFF41BF-3DCF-7040-ACB5-A21B1B71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儲存體的耐久性</a:t>
            </a:r>
            <a:r>
              <a:rPr kumimoji="1" lang="en-US" altLang="zh-TW" dirty="0"/>
              <a:t> </a:t>
            </a:r>
            <a:r>
              <a:rPr kumimoji="1" lang="zh-TW" altLang="en-US" dirty="0"/>
              <a:t>（</a:t>
            </a:r>
            <a:r>
              <a:rPr kumimoji="1" lang="en-US" altLang="zh-TW" dirty="0"/>
              <a:t>durability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372131-071C-E546-ABA9-40C2530F2FEC}"/>
              </a:ext>
            </a:extLst>
          </p:cNvPr>
          <p:cNvSpPr/>
          <p:nvPr/>
        </p:nvSpPr>
        <p:spPr>
          <a:xfrm>
            <a:off x="5962581" y="311705"/>
            <a:ext cx="563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https://blog.storagecraft.com/data-storage-lifespan/</a:t>
            </a:r>
          </a:p>
        </p:txBody>
      </p:sp>
    </p:spTree>
    <p:extLst>
      <p:ext uri="{BB962C8B-B14F-4D97-AF65-F5344CB8AC3E}">
        <p14:creationId xmlns:p14="http://schemas.microsoft.com/office/powerpoint/2010/main" val="39071705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EA915-45B1-8E43-A5A8-93B096D7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儲存體的耐久性</a:t>
            </a:r>
            <a:r>
              <a:rPr kumimoji="1" lang="en-US" altLang="zh-TW" dirty="0"/>
              <a:t> - </a:t>
            </a:r>
            <a:r>
              <a:rPr kumimoji="1" lang="zh-CN" altLang="en-US" dirty="0"/>
              <a:t>以磁碟為例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91CFC-7CA3-5B45-A12E-E017CAAE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大致上存放在磁碟上的資料，以每年</a:t>
            </a:r>
            <a:r>
              <a:rPr kumimoji="1" lang="en-US" altLang="zh-TW" dirty="0"/>
              <a:t>1%</a:t>
            </a:r>
            <a:r>
              <a:rPr kumimoji="1" lang="zh-CN" altLang="en-US" dirty="0"/>
              <a:t>的速度衰退（信號衰減）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大約</a:t>
            </a:r>
            <a:r>
              <a:rPr kumimoji="1" lang="en-US" altLang="zh-CN" dirty="0"/>
              <a:t>69</a:t>
            </a:r>
            <a:r>
              <a:rPr kumimoji="1" lang="zh-CN" altLang="en-US" dirty="0"/>
              <a:t>年以後，磁碟上的強度降低為原本的</a:t>
            </a:r>
            <a:r>
              <a:rPr kumimoji="1" lang="en-US" altLang="zh-CN" dirty="0"/>
              <a:t>49.9%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當信號強度降低以後，磁碟系統是否可以將資料讀取出來？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如果部分信號讀取不出來，是否存放夠多的</a:t>
            </a:r>
            <a:r>
              <a:rPr kumimoji="1" lang="en-US" altLang="zh-CN" dirty="0"/>
              <a:t>ECC</a:t>
            </a:r>
            <a:r>
              <a:rPr kumimoji="1" lang="zh-CN" altLang="en-US" dirty="0"/>
              <a:t>，修正讀不出來的資料？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一個儲存體的「耐久性」是機率與讀取技術問題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5D5BA3-7DF1-204F-8C3B-4AC2AD63DB13}"/>
              </a:ext>
            </a:extLst>
          </p:cNvPr>
          <p:cNvSpPr/>
          <p:nvPr/>
        </p:nvSpPr>
        <p:spPr>
          <a:xfrm>
            <a:off x="9040346" y="365125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</a:t>
            </a:r>
            <a:r>
              <a:rPr lang="en" altLang="zh-TW" dirty="0" err="1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goo.gl</a:t>
            </a:r>
            <a:r>
              <a:rPr lang="en" altLang="zh-TW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en" altLang="zh-TW" dirty="0" err="1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dJxcVJ</a:t>
            </a:r>
            <a:endParaRPr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2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7A2B6-C04B-B540-8914-A420277C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旋轉延遲（</a:t>
            </a:r>
            <a:r>
              <a:rPr kumimoji="1" lang="en-US" altLang="zh-TW" dirty="0"/>
              <a:t>rotational delay</a:t>
            </a:r>
            <a:r>
              <a:rPr kumimoji="1" lang="zh-TW" altLang="en-US" dirty="0"/>
              <a:t>）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移動延遲（</a:t>
            </a:r>
            <a:r>
              <a:rPr kumimoji="1" lang="en-US" altLang="zh-TW" dirty="0"/>
              <a:t>seek time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8849C-6332-FC45-8E99-85F5FE1A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開機時間：</a:t>
            </a:r>
            <a:r>
              <a:rPr kumimoji="1" lang="en-US" altLang="zh-TW" dirty="0"/>
              <a:t>10 </a:t>
            </a:r>
            <a:r>
              <a:rPr kumimoji="1" lang="en" altLang="zh-TW" dirty="0"/>
              <a:t>sec</a:t>
            </a:r>
          </a:p>
          <a:p>
            <a:r>
              <a:rPr kumimoji="1" lang="en" altLang="zh-TW" dirty="0"/>
              <a:t>7200RPM</a:t>
            </a:r>
            <a:r>
              <a:rPr kumimoji="1" lang="zh-TW" altLang="en" dirty="0"/>
              <a:t>，</a:t>
            </a:r>
            <a:r>
              <a:rPr kumimoji="1" lang="zh-TW" altLang="en-US" dirty="0"/>
              <a:t>旋轉一圈要</a:t>
            </a:r>
            <a:r>
              <a:rPr kumimoji="1" lang="en-US" altLang="zh-TW" dirty="0"/>
              <a:t>0.0083</a:t>
            </a:r>
            <a:r>
              <a:rPr kumimoji="1" lang="zh-TW" altLang="en-US" dirty="0"/>
              <a:t>秒，期望值為</a:t>
            </a:r>
            <a:r>
              <a:rPr kumimoji="1" lang="en-US" altLang="zh-TW" dirty="0"/>
              <a:t>0.00415</a:t>
            </a:r>
            <a:r>
              <a:rPr kumimoji="1" lang="zh-TW" altLang="en-US" dirty="0"/>
              <a:t>秒，</a:t>
            </a:r>
            <a:r>
              <a:rPr kumimoji="1" lang="en-US" altLang="zh-TW" dirty="0"/>
              <a:t>4.15</a:t>
            </a:r>
            <a:r>
              <a:rPr kumimoji="1" lang="en" altLang="zh-TW" dirty="0" err="1"/>
              <a:t>ms</a:t>
            </a:r>
            <a:endParaRPr kumimoji="1" lang="en" altLang="zh-TW" dirty="0"/>
          </a:p>
          <a:p>
            <a:r>
              <a:rPr kumimoji="1" lang="en" altLang="zh-TW" dirty="0"/>
              <a:t>Track-to-track seek time</a:t>
            </a:r>
            <a:r>
              <a:rPr kumimoji="1" lang="zh-TW" altLang="en" dirty="0"/>
              <a:t>，</a:t>
            </a:r>
            <a:r>
              <a:rPr kumimoji="1" lang="en" altLang="zh-TW" dirty="0"/>
              <a:t>1.1 </a:t>
            </a:r>
            <a:r>
              <a:rPr kumimoji="1" lang="en" altLang="zh-TW" dirty="0" err="1"/>
              <a:t>ms</a:t>
            </a:r>
            <a:endParaRPr kumimoji="1" lang="en" altLang="zh-TW" dirty="0"/>
          </a:p>
          <a:p>
            <a:r>
              <a:rPr kumimoji="1" lang="en" altLang="zh-TW" dirty="0"/>
              <a:t>average seek time</a:t>
            </a:r>
            <a:r>
              <a:rPr kumimoji="1" lang="zh-TW" altLang="en" dirty="0"/>
              <a:t>，</a:t>
            </a:r>
            <a:r>
              <a:rPr kumimoji="1" lang="en" altLang="zh-TW" dirty="0"/>
              <a:t>9 </a:t>
            </a:r>
            <a:r>
              <a:rPr kumimoji="1" lang="en" altLang="zh-TW" dirty="0" err="1"/>
              <a:t>ms</a:t>
            </a:r>
            <a:endParaRPr kumimoji="1" lang="en" altLang="zh-TW" dirty="0"/>
          </a:p>
          <a:p>
            <a:r>
              <a:rPr kumimoji="1" lang="en" altLang="zh-TW" dirty="0"/>
              <a:t>rotational delay</a:t>
            </a:r>
            <a:r>
              <a:rPr kumimoji="1" lang="zh-TW" altLang="en-US" dirty="0"/>
              <a:t>達到</a:t>
            </a:r>
            <a:r>
              <a:rPr kumimoji="1" lang="en" altLang="zh-TW" dirty="0"/>
              <a:t>seek time</a:t>
            </a:r>
            <a:r>
              <a:rPr kumimoji="1" lang="zh-TW" altLang="en-US" dirty="0"/>
              <a:t>的</a:t>
            </a:r>
            <a:r>
              <a:rPr kumimoji="1" lang="en-US" altLang="zh-TW" dirty="0"/>
              <a:t>1/2</a:t>
            </a:r>
            <a:r>
              <a:rPr kumimoji="1" lang="zh-TW" altLang="en-US" dirty="0"/>
              <a:t>，我們不能忽略</a:t>
            </a:r>
            <a:r>
              <a:rPr kumimoji="1" lang="en" altLang="zh-TW" dirty="0"/>
              <a:t>rotational delay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19FB06-66A9-824C-BB1D-29850DFC3646}"/>
              </a:ext>
            </a:extLst>
          </p:cNvPr>
          <p:cNvSpPr txBox="1"/>
          <p:nvPr/>
        </p:nvSpPr>
        <p:spPr>
          <a:xfrm>
            <a:off x="181560" y="5987018"/>
            <a:ext cx="113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</a:t>
            </a:r>
            <a:r>
              <a:rPr kumimoji="1" lang="en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www.seagate.com</a:t>
            </a:r>
            <a:r>
              <a:rPr kumimoji="1"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en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staticfiles</a:t>
            </a:r>
            <a:r>
              <a:rPr kumimoji="1"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/support/disc/manuals/desktop/Barracuda%207200.12/100529369h.pdf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6947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C0DE7-F994-5F47-AEA1-29496A8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M-DISC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A76461-EBD7-1148-9986-499327B72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687" y="1825625"/>
            <a:ext cx="8624625" cy="4351338"/>
          </a:xfrm>
        </p:spPr>
      </p:pic>
    </p:spTree>
    <p:extLst>
      <p:ext uri="{BB962C8B-B14F-4D97-AF65-F5344CB8AC3E}">
        <p14:creationId xmlns:p14="http://schemas.microsoft.com/office/powerpoint/2010/main" val="1985078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9EC22-100A-6844-96F8-BCC8275F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和古代科技相比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9B9A26-184D-A94C-BE65-F3A68D919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2642" cy="4351338"/>
          </a:xfrm>
        </p:spPr>
        <p:txBody>
          <a:bodyPr/>
          <a:lstStyle/>
          <a:p>
            <a:r>
              <a:rPr kumimoji="1" lang="zh-TW" altLang="en-US" dirty="0"/>
              <a:t>埃及許多文物距今約</a:t>
            </a:r>
            <a:r>
              <a:rPr kumimoji="1" lang="en-US" altLang="zh-TW" dirty="0"/>
              <a:t>6,000</a:t>
            </a:r>
            <a:r>
              <a:rPr kumimoji="1" lang="zh-CN" altLang="en-US" dirty="0"/>
              <a:t>年，將許多文料撰寫於大理石之上</a:t>
            </a:r>
            <a:endParaRPr kumimoji="1" lang="en-US" altLang="zh-CN" dirty="0"/>
          </a:p>
          <a:p>
            <a:r>
              <a:rPr kumimoji="1" lang="zh-CN" altLang="en-US" dirty="0"/>
              <a:t>而我們的光技術大約只能保存</a:t>
            </a:r>
            <a:r>
              <a:rPr kumimoji="1" lang="en-US" altLang="zh-CN" dirty="0"/>
              <a:t>1,000</a:t>
            </a:r>
            <a:r>
              <a:rPr kumimoji="1" lang="zh-CN" altLang="en-US" dirty="0"/>
              <a:t>年</a:t>
            </a:r>
            <a:endParaRPr kumimoji="1" lang="en-US" altLang="zh-CN" dirty="0"/>
          </a:p>
          <a:p>
            <a:r>
              <a:rPr kumimoji="1" lang="zh-CN" altLang="en-US" dirty="0"/>
              <a:t>或許</a:t>
            </a:r>
            <a:r>
              <a:rPr kumimoji="1" lang="zh-TW" altLang="en-US" dirty="0"/>
              <a:t>將來我們的子孫只能看到撰寫於大理石上的史料吧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B2EF97-861C-FF42-AD04-7975C928657F}"/>
              </a:ext>
            </a:extLst>
          </p:cNvPr>
          <p:cNvSpPr/>
          <p:nvPr/>
        </p:nvSpPr>
        <p:spPr>
          <a:xfrm>
            <a:off x="6816164" y="230188"/>
            <a:ext cx="503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https://en.wikipedia.org/wiki/Ancient_Egypt</a:t>
            </a:r>
            <a:endParaRPr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https://en.wikipedia.org/wiki/Mount_Rushmore</a:t>
            </a:r>
            <a:endParaRPr lang="en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1876DB-B3F9-9A4C-9890-17454013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13" y="3364942"/>
            <a:ext cx="3606800" cy="240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16C752-D4DB-E54A-915A-7FCF8F43C4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913" y="1690688"/>
            <a:ext cx="3606800" cy="1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file hole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1364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8A9F4C-7A90-1C42-9FF2-0C6A34732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subvolume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5495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28E0A7-67BA-8D44-8C2B-BE57CF21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傳統的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與</a:t>
            </a:r>
            <a:r>
              <a:rPr kumimoji="1" lang="en-US" altLang="zh-CN" dirty="0"/>
              <a:t>sub- 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6379D-EE6A-A049-9964-38F72B17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UNIX</a:t>
            </a:r>
            <a:r>
              <a:rPr kumimoji="1" lang="zh-CN" altLang="en-US" dirty="0"/>
              <a:t>通常需要於系統建立時，規劃好各個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/volume</a:t>
            </a:r>
            <a:r>
              <a:rPr kumimoji="1" lang="zh-CN" altLang="en-US" dirty="0"/>
              <a:t>）的大小</a:t>
            </a:r>
            <a:endParaRPr kumimoji="1" lang="en-US" altLang="zh-CN" dirty="0"/>
          </a:p>
          <a:p>
            <a:r>
              <a:rPr kumimoji="1" lang="en-US" altLang="zh-TW" dirty="0" err="1"/>
              <a:t>Btrfs</a:t>
            </a:r>
            <a:r>
              <a:rPr kumimoji="1" lang="zh-CN" altLang="en-US" dirty="0"/>
              <a:t>支援</a:t>
            </a:r>
            <a:r>
              <a:rPr kumimoji="1" lang="en-US" altLang="zh-CN" dirty="0" err="1"/>
              <a:t>subvolume</a:t>
            </a:r>
            <a:r>
              <a:rPr kumimoji="1" lang="zh-CN" altLang="en-US" dirty="0"/>
              <a:t>，它具有下列特性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可以如同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一樣的掛載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</a:t>
            </a:r>
            <a:r>
              <a:rPr kumimoji="1" lang="en-US" altLang="zh-CN" dirty="0" err="1"/>
              <a:t>subvolume</a:t>
            </a:r>
            <a:r>
              <a:rPr kumimoji="1" lang="zh-CN" altLang="en-US" dirty="0"/>
              <a:t>共用同一個「底層硬體」</a:t>
            </a:r>
            <a:r>
              <a:rPr kumimoji="1" lang="zh-TW" altLang="en-US" dirty="0"/>
              <a:t>，因此</a:t>
            </a:r>
            <a:r>
              <a:rPr kumimoji="1" lang="en-US" altLang="zh-TW" dirty="0"/>
              <a:t>sub-volume</a:t>
            </a:r>
            <a:r>
              <a:rPr kumimoji="1" lang="zh-CN" altLang="en-US" dirty="0"/>
              <a:t>可以如同一般目錄一樣，動態的變大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「授課老師認為」</a:t>
            </a:r>
            <a:r>
              <a:rPr kumimoji="1" lang="en-US" altLang="zh-CN" dirty="0"/>
              <a:t>sub-volume</a:t>
            </a:r>
            <a:r>
              <a:rPr kumimoji="1" lang="zh-CN" altLang="en-US" dirty="0"/>
              <a:t>，像是具有掛載功能的目錄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52287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6D0DDB-5B70-F54C-90BD-8511AE00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參考文獻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E110A6-D7AA-804F-ABB5-59C95B0F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http://technews.tw/2015/05/13/ssd-heat-resisting-property/</a:t>
            </a:r>
            <a:endParaRPr kumimoji="1" lang="en" altLang="zh-TW" dirty="0"/>
          </a:p>
          <a:p>
            <a:r>
              <a:rPr kumimoji="1" lang="en" altLang="zh-TW" dirty="0">
                <a:hlinkClick r:id="rId3"/>
              </a:rPr>
              <a:t>https://blog.gtwang.org/tips/how-long-do-hard-drives-actually-live-for/</a:t>
            </a:r>
            <a:endParaRPr kumimoji="1" lang="en" altLang="zh-TW" dirty="0"/>
          </a:p>
          <a:p>
            <a:r>
              <a:rPr lang="en-US" altLang="zh-TW" dirty="0">
                <a:hlinkClick r:id="rId4"/>
              </a:rPr>
              <a:t>https://goo.gl/Trecb8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https://en.wikipedia.org/wiki/Large-file_support</a:t>
            </a:r>
            <a:endParaRPr lang="en-US" altLang="zh-TW"/>
          </a:p>
          <a:p>
            <a:endParaRPr lang="en-US" altLang="zh-TW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53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BB571-21AB-AA48-8205-88A4111C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SMR </a:t>
            </a:r>
            <a:r>
              <a:rPr kumimoji="1" lang="zh-TW" altLang="en-US" dirty="0"/>
              <a:t>（寫入密度提高，適用於儲存）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CN" altLang="en-US" dirty="0"/>
              <a:t>對於「修改」的支援度變得很低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6747D9-71FA-F646-B6AA-8827916E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76" y="1841499"/>
            <a:ext cx="8675760" cy="33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6BECF-A748-A94B-90B6-065DE484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Seagate </a:t>
            </a:r>
            <a:r>
              <a:rPr kumimoji="1" lang="zh-TW" altLang="en-US" dirty="0"/>
              <a:t> 雙磁頭驅動臂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D2CEC3-D232-AE48-8E93-636E7333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02678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3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9722A7-7140-764B-ABDE-C6CDB5D62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6600" dirty="0"/>
              <a:t>block-storage</a:t>
            </a:r>
            <a:r>
              <a:rPr kumimoji="1" lang="zh-TW" altLang="en-US" sz="6600" dirty="0"/>
              <a:t>：</a:t>
            </a:r>
            <a:br>
              <a:rPr kumimoji="1" lang="en-US" altLang="zh-TW" sz="6600" dirty="0"/>
            </a:br>
            <a:r>
              <a:rPr kumimoji="1" lang="en-US" altLang="zh-TW" sz="6600" dirty="0"/>
              <a:t>solid-state drive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18224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347575-CFC9-324E-9618-9193861F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flash memory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3036E02-C392-CA4D-9891-A0326D5D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capacity: 128Gb = 16GB</a:t>
            </a:r>
          </a:p>
          <a:p>
            <a:r>
              <a:rPr kumimoji="1" lang="en" altLang="zh-TW" dirty="0"/>
              <a:t>page size: (16K+1536)</a:t>
            </a:r>
          </a:p>
          <a:p>
            <a:r>
              <a:rPr kumimoji="1" lang="en" altLang="zh-TW" dirty="0"/>
              <a:t>Number of Pages per Block: 384</a:t>
            </a:r>
          </a:p>
          <a:p>
            <a:r>
              <a:rPr kumimoji="1" lang="en" altLang="zh-TW" dirty="0"/>
              <a:t>block size: (4M+384K)</a:t>
            </a:r>
          </a:p>
          <a:p>
            <a:r>
              <a:rPr kumimoji="1" lang="en" altLang="zh-TW" dirty="0"/>
              <a:t>erase: 4ms</a:t>
            </a:r>
          </a:p>
          <a:p>
            <a:r>
              <a:rPr kumimoji="1" lang="en" altLang="zh-TW" dirty="0"/>
              <a:t>write (page): 0.39ms</a:t>
            </a:r>
          </a:p>
          <a:p>
            <a:r>
              <a:rPr kumimoji="1" lang="en" altLang="zh-TW" dirty="0"/>
              <a:t>random read: 35</a:t>
            </a:r>
            <a:r>
              <a:rPr kumimoji="1" lang="el-GR" altLang="zh-TW" dirty="0"/>
              <a:t>μ</a:t>
            </a:r>
            <a:r>
              <a:rPr kumimoji="1" lang="en" altLang="zh-TW" dirty="0"/>
              <a:t>s</a:t>
            </a:r>
          </a:p>
          <a:p>
            <a:r>
              <a:rPr kumimoji="1" lang="en" altLang="zh-TW" dirty="0"/>
              <a:t>data transfer rate: 667Mbps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759BDA-2971-C14B-903E-A5C1EC57D08E}"/>
              </a:ext>
            </a:extLst>
          </p:cNvPr>
          <p:cNvSpPr/>
          <p:nvPr/>
        </p:nvSpPr>
        <p:spPr>
          <a:xfrm>
            <a:off x="6792686" y="5665569"/>
            <a:ext cx="5216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https://www.samsung.com/us/business/oem-solutions/pdfs/V-NAND_technology_WP.pdf</a:t>
            </a:r>
          </a:p>
        </p:txBody>
      </p:sp>
    </p:spTree>
    <p:extLst>
      <p:ext uri="{BB962C8B-B14F-4D97-AF65-F5344CB8AC3E}">
        <p14:creationId xmlns:p14="http://schemas.microsoft.com/office/powerpoint/2010/main" val="267832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C45EB-C089-B54E-A988-6F3105FD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92E15-F778-1042-9EEE-5075DE1D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</a:rPr>
              <a:t>版本：</a:t>
            </a:r>
            <a:r>
              <a:rPr kumimoji="1" lang="en-US" altLang="zh-TW" sz="2000" dirty="0">
                <a:solidFill>
                  <a:srgbClr val="C00000"/>
                </a:solidFill>
              </a:rPr>
              <a:t>0.1</a:t>
            </a:r>
          </a:p>
          <a:p>
            <a:r>
              <a:rPr kumimoji="1" lang="zh-CN" altLang="en-US" sz="2000" dirty="0">
                <a:solidFill>
                  <a:srgbClr val="C00000"/>
                </a:solidFill>
              </a:rPr>
              <a:t>假如你想收到最新的作業系統資訊，請填寫底下表格，這份投影片每半年到一年會有一次大更新，我會將更新資訊寄給您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en" altLang="zh-TW" sz="2000" dirty="0"/>
              <a:t>https://</a:t>
            </a:r>
            <a:r>
              <a:rPr lang="en" altLang="zh-TW" sz="2000" dirty="0" err="1"/>
              <a:t>goo.gl</a:t>
            </a:r>
            <a:r>
              <a:rPr lang="en" altLang="zh-TW" sz="2000" dirty="0"/>
              <a:t>/</a:t>
            </a:r>
            <a:r>
              <a:rPr lang="en" altLang="zh-TW" sz="2000" dirty="0" err="1"/>
              <a:t>GzqoXo</a:t>
            </a:r>
            <a:endParaRPr kumimoji="1" lang="en-US" altLang="zh-TW" sz="1800" dirty="0">
              <a:solidFill>
                <a:srgbClr val="C00000"/>
              </a:solidFill>
            </a:endParaRPr>
          </a:p>
          <a:p>
            <a:r>
              <a:rPr kumimoji="1" lang="zh-TW" altLang="en-US" sz="2000" dirty="0"/>
              <a:t>台灣的資訊教育較為特別，幾乎所有資工系的學生都要「考」研究所，因此無法直接使用國外的教材</a:t>
            </a:r>
            <a:endParaRPr kumimoji="1" lang="en-US" altLang="zh-TW" sz="2000" dirty="0"/>
          </a:p>
          <a:p>
            <a:r>
              <a:rPr kumimoji="1" lang="zh-TW" altLang="en-US" sz="2000" dirty="0"/>
              <a:t>目前網路上看到大部分的教材都是</a:t>
            </a:r>
            <a:r>
              <a:rPr kumimoji="1" lang="en-US" altLang="zh-TW" sz="2000" dirty="0"/>
              <a:t>pdf</a:t>
            </a:r>
            <a:r>
              <a:rPr kumimoji="1" lang="zh-CN" altLang="en-US" sz="2000" dirty="0"/>
              <a:t>形式，無法修改，授課老師無法依照學生的需求，增減資料</a:t>
            </a:r>
            <a:endParaRPr kumimoji="1" lang="en-US" altLang="zh-CN" sz="2000" dirty="0"/>
          </a:p>
          <a:p>
            <a:r>
              <a:rPr kumimoji="1" lang="zh-CN" altLang="en-US" sz="2000" dirty="0"/>
              <a:t>我希望能用幾年的時間，完成沒有版權問題，涵蓋恐龍本基本觀念，並以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為基礎的作業系統簡介投影片</a:t>
            </a:r>
            <a:endParaRPr kumimoji="1" lang="en-US" altLang="zh-CN" sz="2000" dirty="0"/>
          </a:p>
          <a:p>
            <a:r>
              <a:rPr kumimoji="1" lang="zh-CN" altLang="en-US" sz="2000" dirty="0"/>
              <a:t>作業系統非常龐大，很多地方是我沒接觸過的、沒研究過的，因此投影片當中可能會有不少錯誤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47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5DF7C-4494-2A41-8113-70220648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AE8B2C-ADA1-8E45-BA34-3DE37F85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最小讀、寫單位為</a:t>
            </a:r>
            <a:r>
              <a:rPr kumimoji="1" lang="en-US" altLang="zh-TW" dirty="0"/>
              <a:t>page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最小抹除單位為</a:t>
            </a:r>
            <a:r>
              <a:rPr kumimoji="1" lang="en-US" altLang="zh-CN" dirty="0"/>
              <a:t>block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速度，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erase</a:t>
            </a:r>
            <a:r>
              <a:rPr kumimoji="1" lang="zh-TW" altLang="en-US" dirty="0"/>
              <a:t> ＝</a:t>
            </a:r>
            <a:r>
              <a:rPr kumimoji="1" lang="en-US" altLang="zh-TW" dirty="0"/>
              <a:t> 0.000,003,5ms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0.39ms</a:t>
            </a:r>
            <a:r>
              <a:rPr kumimoji="1" lang="zh-TW" altLang="en-US" dirty="0"/>
              <a:t>：</a:t>
            </a:r>
            <a:r>
              <a:rPr kumimoji="1" lang="en-US" altLang="zh-TW" dirty="0"/>
              <a:t>4ms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大約</a:t>
            </a:r>
            <a:r>
              <a:rPr kumimoji="1" lang="en-US" altLang="zh-CN" dirty="0"/>
              <a:t>10</a:t>
            </a:r>
            <a:r>
              <a:rPr kumimoji="1" lang="en-US" altLang="zh-CN" baseline="30000" dirty="0"/>
              <a:t>6</a:t>
            </a:r>
            <a:r>
              <a:rPr kumimoji="1" lang="en-US" altLang="zh-CN" dirty="0"/>
              <a:t>:10:1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703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B0DBF0-5CE8-2E40-96CB-E524F373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write (program)</a:t>
            </a:r>
            <a:endParaRPr kumimoji="1" lang="zh-TW" altLang="en-US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50AD9112-725C-5841-AA59-7967F9BFC996}"/>
              </a:ext>
            </a:extLst>
          </p:cNvPr>
          <p:cNvGraphicFramePr>
            <a:graphicFrameLocks noGrp="1"/>
          </p:cNvGraphicFramePr>
          <p:nvPr/>
        </p:nvGraphicFramePr>
        <p:xfrm>
          <a:off x="1110344" y="2390821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3EE3B3-126E-9444-8FBB-4EECA82F6757}"/>
              </a:ext>
            </a:extLst>
          </p:cNvPr>
          <p:cNvSpPr txBox="1"/>
          <p:nvPr/>
        </p:nvSpPr>
        <p:spPr>
          <a:xfrm>
            <a:off x="1671391" y="1690688"/>
            <a:ext cx="890339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sz="2400" dirty="0">
                <a:ea typeface="Microsoft YaHei Light" panose="020B0502040204020203" pitchFamily="34" charset="-122"/>
              </a:rPr>
              <a:t>寫入：</a:t>
            </a:r>
            <a:r>
              <a:rPr kumimoji="1" lang="en-US" altLang="zh-TW" sz="2400" dirty="0">
                <a:ea typeface="Microsoft YaHei Light" panose="020B0502040204020203" pitchFamily="34" charset="-122"/>
              </a:rPr>
              <a:t>a1, b1, c1, a2, d1, f1, d2, e1, g1, a3, a4, h1, j1, a5, x1, y1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6C324665-5EAA-864F-A8A3-6EED2E1822FA}"/>
              </a:ext>
            </a:extLst>
          </p:cNvPr>
          <p:cNvGraphicFramePr>
            <a:graphicFrameLocks noGrp="1"/>
          </p:cNvGraphicFramePr>
          <p:nvPr/>
        </p:nvGraphicFramePr>
        <p:xfrm>
          <a:off x="3567794" y="2390821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EC56746-0D91-AC4A-9DB9-82AA44EA9B9C}"/>
              </a:ext>
            </a:extLst>
          </p:cNvPr>
          <p:cNvGraphicFramePr>
            <a:graphicFrameLocks noGrp="1"/>
          </p:cNvGraphicFramePr>
          <p:nvPr/>
        </p:nvGraphicFramePr>
        <p:xfrm>
          <a:off x="6025244" y="2390821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8DA7778-4EE1-3F4C-AAB1-5385F08ECE23}"/>
              </a:ext>
            </a:extLst>
          </p:cNvPr>
          <p:cNvGraphicFramePr>
            <a:graphicFrameLocks noGrp="1"/>
          </p:cNvGraphicFramePr>
          <p:nvPr/>
        </p:nvGraphicFramePr>
        <p:xfrm>
          <a:off x="8482694" y="2390821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13C486F7-9F80-B74D-B00A-A645827107CF}"/>
              </a:ext>
            </a:extLst>
          </p:cNvPr>
          <p:cNvGraphicFramePr>
            <a:graphicFrameLocks noGrp="1"/>
          </p:cNvGraphicFramePr>
          <p:nvPr/>
        </p:nvGraphicFramePr>
        <p:xfrm>
          <a:off x="8482694" y="4605407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a4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h1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j1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D31768C8-8A42-6D4C-87BA-92E94C05E8AA}"/>
              </a:ext>
            </a:extLst>
          </p:cNvPr>
          <p:cNvGraphicFramePr>
            <a:graphicFrameLocks noGrp="1"/>
          </p:cNvGraphicFramePr>
          <p:nvPr/>
        </p:nvGraphicFramePr>
        <p:xfrm>
          <a:off x="6025244" y="4605407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a4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h1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j1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a5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x1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y1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34" name="向下箭號圖說文字 33">
            <a:extLst>
              <a:ext uri="{FF2B5EF4-FFF2-40B4-BE49-F238E27FC236}">
                <a16:creationId xmlns:a16="http://schemas.microsoft.com/office/drawing/2014/main" id="{7C17BB40-897A-794D-A3AF-20C020E77E3F}"/>
              </a:ext>
            </a:extLst>
          </p:cNvPr>
          <p:cNvSpPr/>
          <p:nvPr/>
        </p:nvSpPr>
        <p:spPr>
          <a:xfrm>
            <a:off x="7119257" y="471465"/>
            <a:ext cx="2455817" cy="1325844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a, b, c</a:t>
            </a:r>
            <a:r>
              <a:rPr kumimoji="1" lang="zh-TW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代表資料</a:t>
            </a:r>
            <a:endParaRPr kumimoji="1" lang="en-US" altLang="zh-CN" sz="20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1, 2, 3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：代表版本</a:t>
            </a:r>
            <a:endParaRPr kumimoji="1" lang="en-US" altLang="zh-CN" sz="20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5" name="＞形箭號 34">
            <a:extLst>
              <a:ext uri="{FF2B5EF4-FFF2-40B4-BE49-F238E27FC236}">
                <a16:creationId xmlns:a16="http://schemas.microsoft.com/office/drawing/2014/main" id="{376D549C-3865-7048-AEDA-46C65C8B588C}"/>
              </a:ext>
            </a:extLst>
          </p:cNvPr>
          <p:cNvSpPr/>
          <p:nvPr/>
        </p:nvSpPr>
        <p:spPr>
          <a:xfrm>
            <a:off x="3028952" y="2909911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7" name="＞形箭號 36">
            <a:extLst>
              <a:ext uri="{FF2B5EF4-FFF2-40B4-BE49-F238E27FC236}">
                <a16:creationId xmlns:a16="http://schemas.microsoft.com/office/drawing/2014/main" id="{20AD44B3-8877-B64D-A2EA-DF8E52D0470C}"/>
              </a:ext>
            </a:extLst>
          </p:cNvPr>
          <p:cNvSpPr/>
          <p:nvPr/>
        </p:nvSpPr>
        <p:spPr>
          <a:xfrm>
            <a:off x="5486402" y="2906644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8" name="＞形箭號 37">
            <a:extLst>
              <a:ext uri="{FF2B5EF4-FFF2-40B4-BE49-F238E27FC236}">
                <a16:creationId xmlns:a16="http://schemas.microsoft.com/office/drawing/2014/main" id="{979389F5-0D99-5D49-91DD-5C5D9E0D9E25}"/>
              </a:ext>
            </a:extLst>
          </p:cNvPr>
          <p:cNvSpPr/>
          <p:nvPr/>
        </p:nvSpPr>
        <p:spPr>
          <a:xfrm>
            <a:off x="7943852" y="2906643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9" name="＞形箭號 38">
            <a:extLst>
              <a:ext uri="{FF2B5EF4-FFF2-40B4-BE49-F238E27FC236}">
                <a16:creationId xmlns:a16="http://schemas.microsoft.com/office/drawing/2014/main" id="{97ABD933-C64D-D244-B94A-049836B302C0}"/>
              </a:ext>
            </a:extLst>
          </p:cNvPr>
          <p:cNvSpPr/>
          <p:nvPr/>
        </p:nvSpPr>
        <p:spPr>
          <a:xfrm rot="5400000">
            <a:off x="9172576" y="3964463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40" name="＞形箭號 39">
            <a:extLst>
              <a:ext uri="{FF2B5EF4-FFF2-40B4-BE49-F238E27FC236}">
                <a16:creationId xmlns:a16="http://schemas.microsoft.com/office/drawing/2014/main" id="{576A42A5-5B91-6843-A414-0002EC3E8E63}"/>
              </a:ext>
            </a:extLst>
          </p:cNvPr>
          <p:cNvSpPr/>
          <p:nvPr/>
        </p:nvSpPr>
        <p:spPr>
          <a:xfrm rot="10800000">
            <a:off x="7943852" y="5123679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77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B0DBF0-5CE8-2E40-96CB-E524F373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erase</a:t>
            </a:r>
            <a:r>
              <a:rPr kumimoji="1" lang="zh-TW" altLang="en-US" dirty="0"/>
              <a:t>，假設系統有足夠的記憶體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D31768C8-8A42-6D4C-87BA-92E94C05E8AA}"/>
              </a:ext>
            </a:extLst>
          </p:cNvPr>
          <p:cNvGraphicFramePr>
            <a:graphicFrameLocks noGrp="1"/>
          </p:cNvGraphicFramePr>
          <p:nvPr/>
        </p:nvGraphicFramePr>
        <p:xfrm>
          <a:off x="4875114" y="4040665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a4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h1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j1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a5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x1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y1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048D2490-65DE-D147-97CC-1FA548E11861}"/>
              </a:ext>
            </a:extLst>
          </p:cNvPr>
          <p:cNvGrpSpPr/>
          <p:nvPr/>
        </p:nvGrpSpPr>
        <p:grpSpPr>
          <a:xfrm>
            <a:off x="7770751" y="2771447"/>
            <a:ext cx="2529708" cy="1690688"/>
            <a:chOff x="8123773" y="4127863"/>
            <a:chExt cx="2529708" cy="169068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5BE79C-1E96-8942-AA7A-54FC41E0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3773" y="4127863"/>
              <a:ext cx="2529708" cy="169068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096A674-0756-C749-B445-DE0B04EF03CA}"/>
                </a:ext>
              </a:extLst>
            </p:cNvPr>
            <p:cNvSpPr txBox="1"/>
            <p:nvPr/>
          </p:nvSpPr>
          <p:spPr>
            <a:xfrm>
              <a:off x="8218820" y="4465375"/>
              <a:ext cx="2339614" cy="707886"/>
            </a:xfrm>
            <a:prstGeom prst="rect">
              <a:avLst/>
            </a:prstGeom>
            <a:solidFill>
              <a:srgbClr val="000000">
                <a:alpha val="70588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solidFill>
                    <a:srgbClr val="FF93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b1, c1, f1, d2, e1, g1, h1, j1, a5, x1, y1</a:t>
              </a:r>
              <a:endParaRPr kumimoji="1" lang="zh-TW" altLang="en-US" sz="2000" dirty="0">
                <a:solidFill>
                  <a:srgbClr val="FF93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7" name="右彎箭號 6">
            <a:extLst>
              <a:ext uri="{FF2B5EF4-FFF2-40B4-BE49-F238E27FC236}">
                <a16:creationId xmlns:a16="http://schemas.microsoft.com/office/drawing/2014/main" id="{5B5AC5E3-F0BF-CD44-B142-706A659DCE52}"/>
              </a:ext>
            </a:extLst>
          </p:cNvPr>
          <p:cNvSpPr/>
          <p:nvPr/>
        </p:nvSpPr>
        <p:spPr>
          <a:xfrm>
            <a:off x="6096000" y="3192917"/>
            <a:ext cx="1395443" cy="779530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55786E-595D-A144-B2D9-054CC5E7FAC4}"/>
              </a:ext>
            </a:extLst>
          </p:cNvPr>
          <p:cNvSpPr/>
          <p:nvPr/>
        </p:nvSpPr>
        <p:spPr>
          <a:xfrm>
            <a:off x="1425698" y="1690688"/>
            <a:ext cx="5724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ea typeface="Microsoft YaHei Light" panose="020B0502040204020203" pitchFamily="34" charset="-122"/>
              </a:rPr>
              <a:t>	</a:t>
            </a:r>
            <a:r>
              <a:rPr kumimoji="1" lang="zh-TW" altLang="en-US" sz="4000" dirty="0">
                <a:ea typeface="Microsoft YaHei Light" panose="020B0502040204020203" pitchFamily="34" charset="-122"/>
              </a:rPr>
              <a:t>先將有用的資料寫出</a:t>
            </a:r>
            <a:endParaRPr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58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B0DBF0-5CE8-2E40-96CB-E524F373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erase</a:t>
            </a:r>
            <a:r>
              <a:rPr kumimoji="1" lang="zh-TW" altLang="en-US" dirty="0"/>
              <a:t>，假設系統有足夠的記憶體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D31768C8-8A42-6D4C-87BA-92E94C05E8AA}"/>
              </a:ext>
            </a:extLst>
          </p:cNvPr>
          <p:cNvGraphicFramePr>
            <a:graphicFrameLocks noGrp="1"/>
          </p:cNvGraphicFramePr>
          <p:nvPr/>
        </p:nvGraphicFramePr>
        <p:xfrm>
          <a:off x="4875114" y="4040665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048D2490-65DE-D147-97CC-1FA548E11861}"/>
              </a:ext>
            </a:extLst>
          </p:cNvPr>
          <p:cNvGrpSpPr/>
          <p:nvPr/>
        </p:nvGrpSpPr>
        <p:grpSpPr>
          <a:xfrm>
            <a:off x="7770751" y="2771447"/>
            <a:ext cx="2529708" cy="1690688"/>
            <a:chOff x="8123773" y="4127863"/>
            <a:chExt cx="2529708" cy="169068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5BE79C-1E96-8942-AA7A-54FC41E0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3773" y="4127863"/>
              <a:ext cx="2529708" cy="169068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096A674-0756-C749-B445-DE0B04EF03CA}"/>
                </a:ext>
              </a:extLst>
            </p:cNvPr>
            <p:cNvSpPr txBox="1"/>
            <p:nvPr/>
          </p:nvSpPr>
          <p:spPr>
            <a:xfrm>
              <a:off x="8218820" y="4465375"/>
              <a:ext cx="2339614" cy="707886"/>
            </a:xfrm>
            <a:prstGeom prst="rect">
              <a:avLst/>
            </a:prstGeom>
            <a:solidFill>
              <a:srgbClr val="000000">
                <a:alpha val="70588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solidFill>
                    <a:srgbClr val="FF93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b1, c1, f1, d2, e1, g1, h1, j1, a5, x1, y1</a:t>
              </a:r>
              <a:endParaRPr kumimoji="1" lang="zh-TW" altLang="en-US" sz="2000" dirty="0">
                <a:solidFill>
                  <a:srgbClr val="FF93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81A2EFF-1AB5-2541-8AEF-5ED7EA7D0775}"/>
              </a:ext>
            </a:extLst>
          </p:cNvPr>
          <p:cNvSpPr/>
          <p:nvPr/>
        </p:nvSpPr>
        <p:spPr>
          <a:xfrm>
            <a:off x="1477949" y="1279252"/>
            <a:ext cx="86020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抹除一整個</a:t>
            </a:r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</a:p>
          <a:p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（此例中，</a:t>
            </a:r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  <a:r>
              <a:rPr kumimoji="1" lang="zh-CN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</a:t>
            </a:r>
            <a:r>
              <a:rPr kumimoji="1" lang="en-US" altLang="zh-CN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 page</a:t>
            </a:r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3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B0DBF0-5CE8-2E40-96CB-E524F373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erase</a:t>
            </a:r>
            <a:r>
              <a:rPr kumimoji="1" lang="zh-TW" altLang="en-US" dirty="0"/>
              <a:t>，假設系統有足夠的記憶體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D31768C8-8A42-6D4C-87BA-92E94C05E8AA}"/>
              </a:ext>
            </a:extLst>
          </p:cNvPr>
          <p:cNvGraphicFramePr>
            <a:graphicFrameLocks noGrp="1"/>
          </p:cNvGraphicFramePr>
          <p:nvPr/>
        </p:nvGraphicFramePr>
        <p:xfrm>
          <a:off x="4875114" y="4040665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j1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a5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x1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noStrike" dirty="0">
                          <a:ea typeface="Microsoft YaHei Light" panose="020B0502040204020203" pitchFamily="34" charset="-122"/>
                        </a:rPr>
                        <a:t>y1</a:t>
                      </a:r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strike="no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048D2490-65DE-D147-97CC-1FA548E11861}"/>
              </a:ext>
            </a:extLst>
          </p:cNvPr>
          <p:cNvGrpSpPr/>
          <p:nvPr/>
        </p:nvGrpSpPr>
        <p:grpSpPr>
          <a:xfrm>
            <a:off x="7770751" y="2771447"/>
            <a:ext cx="2529708" cy="1690688"/>
            <a:chOff x="8123773" y="4127863"/>
            <a:chExt cx="2529708" cy="169068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A5BE79C-1E96-8942-AA7A-54FC41E0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3773" y="4127863"/>
              <a:ext cx="2529708" cy="169068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096A674-0756-C749-B445-DE0B04EF03CA}"/>
                </a:ext>
              </a:extLst>
            </p:cNvPr>
            <p:cNvSpPr txBox="1"/>
            <p:nvPr/>
          </p:nvSpPr>
          <p:spPr>
            <a:xfrm>
              <a:off x="8218820" y="4465375"/>
              <a:ext cx="2339614" cy="707886"/>
            </a:xfrm>
            <a:prstGeom prst="rect">
              <a:avLst/>
            </a:prstGeom>
            <a:solidFill>
              <a:srgbClr val="000000">
                <a:alpha val="70588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solidFill>
                    <a:srgbClr val="FF93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b1, c1, f1, d2, e1, g1, h1, j1, a5, x1, y1</a:t>
              </a:r>
              <a:endParaRPr kumimoji="1" lang="zh-TW" altLang="en-US" sz="2000" dirty="0">
                <a:solidFill>
                  <a:srgbClr val="FF93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81A2EFF-1AB5-2541-8AEF-5ED7EA7D0775}"/>
              </a:ext>
            </a:extLst>
          </p:cNvPr>
          <p:cNvSpPr/>
          <p:nvPr/>
        </p:nvSpPr>
        <p:spPr>
          <a:xfrm>
            <a:off x="1477949" y="1279252"/>
            <a:ext cx="86020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抹除一整個</a:t>
            </a:r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</a:p>
          <a:p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（此例中，</a:t>
            </a:r>
            <a:r>
              <a:rPr kumimoji="1" lang="en-US" altLang="zh-TW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  <a:r>
              <a:rPr kumimoji="1" lang="zh-CN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</a:t>
            </a:r>
            <a:r>
              <a:rPr kumimoji="1" lang="en-US" altLang="zh-CN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 page</a:t>
            </a:r>
            <a:r>
              <a:rPr kumimoji="1" lang="zh-TW" altLang="en-US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zh-TW" alt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上彎箭號 6">
            <a:extLst>
              <a:ext uri="{FF2B5EF4-FFF2-40B4-BE49-F238E27FC236}">
                <a16:creationId xmlns:a16="http://schemas.microsoft.com/office/drawing/2014/main" id="{396CBABE-84EE-484E-9BEE-8AEF000B9772}"/>
              </a:ext>
            </a:extLst>
          </p:cNvPr>
          <p:cNvSpPr/>
          <p:nvPr/>
        </p:nvSpPr>
        <p:spPr>
          <a:xfrm rot="10800000">
            <a:off x="5688568" y="3288012"/>
            <a:ext cx="1987136" cy="657553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向上箭號圖說文字 8">
            <a:extLst>
              <a:ext uri="{FF2B5EF4-FFF2-40B4-BE49-F238E27FC236}">
                <a16:creationId xmlns:a16="http://schemas.microsoft.com/office/drawing/2014/main" id="{78EE3EB1-0858-D24B-8110-52EE10D29368}"/>
              </a:ext>
            </a:extLst>
          </p:cNvPr>
          <p:cNvSpPr/>
          <p:nvPr/>
        </p:nvSpPr>
        <p:spPr>
          <a:xfrm>
            <a:off x="4840850" y="5714048"/>
            <a:ext cx="1987136" cy="778827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a typeface="Microsoft YaHei" panose="020B0503020204020204" pitchFamily="34" charset="-122"/>
              </a:rPr>
              <a:t>此</a:t>
            </a:r>
            <a:r>
              <a:rPr kumimoji="1" lang="en-US" altLang="zh-CN" dirty="0">
                <a:ea typeface="Microsoft YaHei" panose="020B0503020204020204" pitchFamily="34" charset="-122"/>
              </a:rPr>
              <a:t>block</a:t>
            </a:r>
            <a:r>
              <a:rPr kumimoji="1" lang="zh-CN" altLang="en-US" dirty="0">
                <a:ea typeface="Microsoft YaHei" panose="020B0503020204020204" pitchFamily="34" charset="-122"/>
              </a:rPr>
              <a:t>的壽命少</a:t>
            </a:r>
            <a:r>
              <a:rPr kumimoji="1" lang="en-US" altLang="zh-CN" dirty="0">
                <a:ea typeface="Microsoft YaHei" panose="020B0503020204020204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向右箭號圖說文字 9">
            <a:extLst>
              <a:ext uri="{FF2B5EF4-FFF2-40B4-BE49-F238E27FC236}">
                <a16:creationId xmlns:a16="http://schemas.microsoft.com/office/drawing/2014/main" id="{C630A11C-08B4-9E4C-963F-5B7764930459}"/>
              </a:ext>
            </a:extLst>
          </p:cNvPr>
          <p:cNvSpPr/>
          <p:nvPr/>
        </p:nvSpPr>
        <p:spPr>
          <a:xfrm>
            <a:off x="1569389" y="5708469"/>
            <a:ext cx="3397165" cy="105872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5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a typeface="Microsoft YaHei" panose="020B0503020204020204" pitchFamily="34" charset="-122"/>
              </a:rPr>
              <a:t>一個</a:t>
            </a:r>
            <a:r>
              <a:rPr kumimoji="1" lang="en-US" altLang="zh-CN" dirty="0">
                <a:ea typeface="Microsoft YaHei" panose="020B0503020204020204" pitchFamily="34" charset="-122"/>
              </a:rPr>
              <a:t>block</a:t>
            </a:r>
            <a:r>
              <a:rPr kumimoji="1" lang="zh-CN" altLang="en-US" dirty="0">
                <a:ea typeface="Microsoft YaHei" panose="020B0503020204020204" pitchFamily="34" charset="-122"/>
              </a:rPr>
              <a:t>可抹寫的次數少於</a:t>
            </a:r>
            <a:r>
              <a:rPr kumimoji="1" lang="en-US" altLang="zh-CN" dirty="0">
                <a:ea typeface="Microsoft YaHei" panose="020B0503020204020204" pitchFamily="34" charset="-122"/>
              </a:rPr>
              <a:t>1000</a:t>
            </a:r>
            <a:r>
              <a:rPr kumimoji="1" lang="zh-CN" altLang="en-US" dirty="0">
                <a:ea typeface="Microsoft YaHei" panose="020B0503020204020204" pitchFamily="34" charset="-122"/>
              </a:rPr>
              <a:t>次</a:t>
            </a:r>
            <a:r>
              <a:rPr lang="zh-TW" altLang="en-US" sz="3600" dirty="0">
                <a:ea typeface="Microsoft YaHei Light" panose="020B0502040204020203" pitchFamily="34" charset="-122"/>
              </a:rPr>
              <a:t> 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28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D3C37-BB63-EE41-BB5D-0447AD8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out-of-place</a:t>
            </a:r>
            <a:r>
              <a:rPr kumimoji="1" lang="zh-CN" altLang="en-US" dirty="0"/>
              <a:t>所造成的問題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1FC5CBB-64C8-AD40-855D-322897F98D1E}"/>
              </a:ext>
            </a:extLst>
          </p:cNvPr>
          <p:cNvGraphicFramePr>
            <a:graphicFrameLocks noGrp="1"/>
          </p:cNvGraphicFramePr>
          <p:nvPr/>
        </p:nvGraphicFramePr>
        <p:xfrm>
          <a:off x="12932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EF5258F-67C6-0C4C-A2F2-86AD2E7D11AB}"/>
              </a:ext>
            </a:extLst>
          </p:cNvPr>
          <p:cNvGraphicFramePr>
            <a:graphicFrameLocks noGrp="1"/>
          </p:cNvGraphicFramePr>
          <p:nvPr/>
        </p:nvGraphicFramePr>
        <p:xfrm>
          <a:off x="37506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7731D88-E29C-5A47-889F-66A231774468}"/>
              </a:ext>
            </a:extLst>
          </p:cNvPr>
          <p:cNvGraphicFramePr>
            <a:graphicFrameLocks noGrp="1"/>
          </p:cNvGraphicFramePr>
          <p:nvPr/>
        </p:nvGraphicFramePr>
        <p:xfrm>
          <a:off x="62081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ED81FC-4D78-EE41-A265-23AED1CCDF01}"/>
              </a:ext>
            </a:extLst>
          </p:cNvPr>
          <p:cNvGraphicFramePr>
            <a:graphicFrameLocks noGrp="1"/>
          </p:cNvGraphicFramePr>
          <p:nvPr/>
        </p:nvGraphicFramePr>
        <p:xfrm>
          <a:off x="86655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8" name="＞形箭號 7">
            <a:extLst>
              <a:ext uri="{FF2B5EF4-FFF2-40B4-BE49-F238E27FC236}">
                <a16:creationId xmlns:a16="http://schemas.microsoft.com/office/drawing/2014/main" id="{FBD8F1D7-7D2E-E44A-B7A2-7C3B0E60E9D7}"/>
              </a:ext>
            </a:extLst>
          </p:cNvPr>
          <p:cNvSpPr/>
          <p:nvPr/>
        </p:nvSpPr>
        <p:spPr>
          <a:xfrm>
            <a:off x="3211832" y="4516642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＞形箭號 8">
            <a:extLst>
              <a:ext uri="{FF2B5EF4-FFF2-40B4-BE49-F238E27FC236}">
                <a16:creationId xmlns:a16="http://schemas.microsoft.com/office/drawing/2014/main" id="{37D7F6E8-0FB8-4541-A446-8BDB43304C82}"/>
              </a:ext>
            </a:extLst>
          </p:cNvPr>
          <p:cNvSpPr/>
          <p:nvPr/>
        </p:nvSpPr>
        <p:spPr>
          <a:xfrm>
            <a:off x="5669282" y="4513375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＞形箭號 9">
            <a:extLst>
              <a:ext uri="{FF2B5EF4-FFF2-40B4-BE49-F238E27FC236}">
                <a16:creationId xmlns:a16="http://schemas.microsoft.com/office/drawing/2014/main" id="{8BD5B130-4A6C-A14C-8FE3-2116EBF3CE84}"/>
              </a:ext>
            </a:extLst>
          </p:cNvPr>
          <p:cNvSpPr/>
          <p:nvPr/>
        </p:nvSpPr>
        <p:spPr>
          <a:xfrm>
            <a:off x="8126732" y="4513374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向下箭號圖說文字 13">
            <a:extLst>
              <a:ext uri="{FF2B5EF4-FFF2-40B4-BE49-F238E27FC236}">
                <a16:creationId xmlns:a16="http://schemas.microsoft.com/office/drawing/2014/main" id="{2193A19F-998A-C74B-B760-DEAA7A03FA7F}"/>
              </a:ext>
            </a:extLst>
          </p:cNvPr>
          <p:cNvSpPr/>
          <p:nvPr/>
        </p:nvSpPr>
        <p:spPr>
          <a:xfrm>
            <a:off x="6208124" y="1364091"/>
            <a:ext cx="1918607" cy="2769485"/>
          </a:xfrm>
          <a:prstGeom prst="downArrowCallout">
            <a:avLst>
              <a:gd name="adj1" fmla="val 25000"/>
              <a:gd name="adj2" fmla="val 18872"/>
              <a:gd name="adj3" fmla="val 13426"/>
              <a:gd name="adj4" fmla="val 8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 </a:t>
            </a:r>
            <a:r>
              <a:rPr kumimoji="1"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[0,3]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[0,2]</a:t>
            </a:r>
          </a:p>
          <a:p>
            <a:pPr algn="ctr"/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 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[1,2]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f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[1,3]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[2,0]</a:t>
            </a:r>
          </a:p>
          <a:p>
            <a:pPr algn="ctr"/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向下箭號圖說文字 14">
            <a:extLst>
              <a:ext uri="{FF2B5EF4-FFF2-40B4-BE49-F238E27FC236}">
                <a16:creationId xmlns:a16="http://schemas.microsoft.com/office/drawing/2014/main" id="{E4EA2451-A7A0-B940-8905-176D9BABE42F}"/>
              </a:ext>
            </a:extLst>
          </p:cNvPr>
          <p:cNvSpPr/>
          <p:nvPr/>
        </p:nvSpPr>
        <p:spPr>
          <a:xfrm>
            <a:off x="3750672" y="1362458"/>
            <a:ext cx="1918607" cy="2769485"/>
          </a:xfrm>
          <a:prstGeom prst="downArrowCallout">
            <a:avLst>
              <a:gd name="adj1" fmla="val 25000"/>
              <a:gd name="adj2" fmla="val 18872"/>
              <a:gd name="adj3" fmla="val 13426"/>
              <a:gd name="adj4" fmla="val 8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 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[0,3]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[0,2]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[1,0]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f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[1,1]</a:t>
            </a:r>
          </a:p>
        </p:txBody>
      </p:sp>
      <p:sp>
        <p:nvSpPr>
          <p:cNvPr id="16" name="向下箭號圖說文字 15">
            <a:extLst>
              <a:ext uri="{FF2B5EF4-FFF2-40B4-BE49-F238E27FC236}">
                <a16:creationId xmlns:a16="http://schemas.microsoft.com/office/drawing/2014/main" id="{91552515-9AA4-8A47-A564-81BDA485ADF1}"/>
              </a:ext>
            </a:extLst>
          </p:cNvPr>
          <p:cNvSpPr/>
          <p:nvPr/>
        </p:nvSpPr>
        <p:spPr>
          <a:xfrm>
            <a:off x="1297576" y="1362457"/>
            <a:ext cx="1918607" cy="2769485"/>
          </a:xfrm>
          <a:prstGeom prst="downArrowCallout">
            <a:avLst>
              <a:gd name="adj1" fmla="val 25000"/>
              <a:gd name="adj2" fmla="val 18872"/>
              <a:gd name="adj3" fmla="val 13426"/>
              <a:gd name="adj4" fmla="val 8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[0,0]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[0,2]</a:t>
            </a:r>
          </a:p>
        </p:txBody>
      </p:sp>
      <p:sp>
        <p:nvSpPr>
          <p:cNvPr id="17" name="向下箭號圖說文字 16">
            <a:extLst>
              <a:ext uri="{FF2B5EF4-FFF2-40B4-BE49-F238E27FC236}">
                <a16:creationId xmlns:a16="http://schemas.microsoft.com/office/drawing/2014/main" id="{DC86DDA0-BCCF-AD4E-80CE-2620D0E09CEE}"/>
              </a:ext>
            </a:extLst>
          </p:cNvPr>
          <p:cNvSpPr/>
          <p:nvPr/>
        </p:nvSpPr>
        <p:spPr>
          <a:xfrm>
            <a:off x="8665575" y="1361162"/>
            <a:ext cx="1918607" cy="2769485"/>
          </a:xfrm>
          <a:prstGeom prst="downArrowCallout">
            <a:avLst>
              <a:gd name="adj1" fmla="val 25000"/>
              <a:gd name="adj2" fmla="val 18872"/>
              <a:gd name="adj3" fmla="val 13426"/>
              <a:gd name="adj4" fmla="val 8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 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[2,1]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[0,2]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 </a:t>
            </a:r>
            <a:r>
              <a:rPr kumimoji="1"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[1,2]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f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[1,1]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[1,3]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[2,0]</a:t>
            </a:r>
          </a:p>
          <a:p>
            <a:pPr algn="ctr"/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D3C37-BB63-EE41-BB5D-0447AD8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解決</a:t>
            </a:r>
            <a:r>
              <a:rPr kumimoji="1" lang="en-US" altLang="zh-TW" dirty="0"/>
              <a:t>out-of-place</a:t>
            </a:r>
            <a:r>
              <a:rPr kumimoji="1" lang="zh-CN" altLang="en-US" dirty="0"/>
              <a:t>所造成的問題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49B284E-DCE1-AC47-98A4-C28D6450BEA5}"/>
              </a:ext>
            </a:extLst>
          </p:cNvPr>
          <p:cNvGraphicFramePr>
            <a:graphicFrameLocks noGrp="1"/>
          </p:cNvGraphicFramePr>
          <p:nvPr/>
        </p:nvGraphicFramePr>
        <p:xfrm>
          <a:off x="884556" y="1817767"/>
          <a:ext cx="273594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972">
                  <a:extLst>
                    <a:ext uri="{9D8B030D-6E8A-4147-A177-3AD203B41FA5}">
                      <a16:colId xmlns:a16="http://schemas.microsoft.com/office/drawing/2014/main" val="3188132359"/>
                    </a:ext>
                  </a:extLst>
                </a:gridCol>
                <a:gridCol w="1367972">
                  <a:extLst>
                    <a:ext uri="{9D8B030D-6E8A-4147-A177-3AD203B41FA5}">
                      <a16:colId xmlns:a16="http://schemas.microsoft.com/office/drawing/2014/main" val="379846453"/>
                    </a:ext>
                  </a:extLst>
                </a:gridCol>
              </a:tblGrid>
              <a:tr h="245539">
                <a:tc>
                  <a:txBody>
                    <a:bodyPr/>
                    <a:lstStyle/>
                    <a:p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logic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phy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0776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790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20251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221373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48101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948448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9861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E6A1597-2A25-A047-B4D0-264F5E926A86}"/>
              </a:ext>
            </a:extLst>
          </p:cNvPr>
          <p:cNvGraphicFramePr>
            <a:graphicFrameLocks noGrp="1"/>
          </p:cNvGraphicFramePr>
          <p:nvPr/>
        </p:nvGraphicFramePr>
        <p:xfrm>
          <a:off x="12932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0352D32-9268-EC40-8AD2-F922200A9E2A}"/>
              </a:ext>
            </a:extLst>
          </p:cNvPr>
          <p:cNvGraphicFramePr>
            <a:graphicFrameLocks noGrp="1"/>
          </p:cNvGraphicFramePr>
          <p:nvPr/>
        </p:nvGraphicFramePr>
        <p:xfrm>
          <a:off x="37506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F9E46F8-57CD-0A4F-8F53-5D8C6093BC8D}"/>
              </a:ext>
            </a:extLst>
          </p:cNvPr>
          <p:cNvGraphicFramePr>
            <a:graphicFrameLocks noGrp="1"/>
          </p:cNvGraphicFramePr>
          <p:nvPr/>
        </p:nvGraphicFramePr>
        <p:xfrm>
          <a:off x="62081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EC23613-9B0A-694C-9099-AAB8B8396068}"/>
              </a:ext>
            </a:extLst>
          </p:cNvPr>
          <p:cNvGraphicFramePr>
            <a:graphicFrameLocks noGrp="1"/>
          </p:cNvGraphicFramePr>
          <p:nvPr/>
        </p:nvGraphicFramePr>
        <p:xfrm>
          <a:off x="86655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16" name="＞形箭號 15">
            <a:extLst>
              <a:ext uri="{FF2B5EF4-FFF2-40B4-BE49-F238E27FC236}">
                <a16:creationId xmlns:a16="http://schemas.microsoft.com/office/drawing/2014/main" id="{BE18E48B-AAC5-1B48-9E24-F975F2146C48}"/>
              </a:ext>
            </a:extLst>
          </p:cNvPr>
          <p:cNvSpPr/>
          <p:nvPr/>
        </p:nvSpPr>
        <p:spPr>
          <a:xfrm>
            <a:off x="3211832" y="4516642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7" name="＞形箭號 16">
            <a:extLst>
              <a:ext uri="{FF2B5EF4-FFF2-40B4-BE49-F238E27FC236}">
                <a16:creationId xmlns:a16="http://schemas.microsoft.com/office/drawing/2014/main" id="{DE7B9E20-AE86-A945-AD3D-6551CDBB1F07}"/>
              </a:ext>
            </a:extLst>
          </p:cNvPr>
          <p:cNvSpPr/>
          <p:nvPr/>
        </p:nvSpPr>
        <p:spPr>
          <a:xfrm>
            <a:off x="5669282" y="4513375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8" name="＞形箭號 17">
            <a:extLst>
              <a:ext uri="{FF2B5EF4-FFF2-40B4-BE49-F238E27FC236}">
                <a16:creationId xmlns:a16="http://schemas.microsoft.com/office/drawing/2014/main" id="{7453D62D-CC88-934F-9FE2-88B07017C9D0}"/>
              </a:ext>
            </a:extLst>
          </p:cNvPr>
          <p:cNvSpPr/>
          <p:nvPr/>
        </p:nvSpPr>
        <p:spPr>
          <a:xfrm>
            <a:off x="8126732" y="4513374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3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D3C37-BB63-EE41-BB5D-0447AD8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解決</a:t>
            </a:r>
            <a:r>
              <a:rPr kumimoji="1" lang="en-US" altLang="zh-TW" dirty="0"/>
              <a:t>out-of-place</a:t>
            </a:r>
            <a:r>
              <a:rPr kumimoji="1" lang="zh-CN" altLang="en-US" dirty="0"/>
              <a:t>所造成的問題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49B284E-DCE1-AC47-98A4-C28D6450BEA5}"/>
              </a:ext>
            </a:extLst>
          </p:cNvPr>
          <p:cNvGraphicFramePr>
            <a:graphicFrameLocks noGrp="1"/>
          </p:cNvGraphicFramePr>
          <p:nvPr/>
        </p:nvGraphicFramePr>
        <p:xfrm>
          <a:off x="3342006" y="1817767"/>
          <a:ext cx="273594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972">
                  <a:extLst>
                    <a:ext uri="{9D8B030D-6E8A-4147-A177-3AD203B41FA5}">
                      <a16:colId xmlns:a16="http://schemas.microsoft.com/office/drawing/2014/main" val="3188132359"/>
                    </a:ext>
                  </a:extLst>
                </a:gridCol>
                <a:gridCol w="1367972">
                  <a:extLst>
                    <a:ext uri="{9D8B030D-6E8A-4147-A177-3AD203B41FA5}">
                      <a16:colId xmlns:a16="http://schemas.microsoft.com/office/drawing/2014/main" val="379846453"/>
                    </a:ext>
                  </a:extLst>
                </a:gridCol>
              </a:tblGrid>
              <a:tr h="245539">
                <a:tc>
                  <a:txBody>
                    <a:bodyPr/>
                    <a:lstStyle/>
                    <a:p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logic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phy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0776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rgbClr val="C00000"/>
                          </a:solidFill>
                          <a:ea typeface="Microsoft YaHei Light" panose="020B0502040204020203" pitchFamily="34" charset="-122"/>
                        </a:rPr>
                        <a:t>3</a:t>
                      </a:r>
                      <a:endParaRPr lang="zh-TW" altLang="en-US" sz="1200" b="0" i="0" dirty="0">
                        <a:solidFill>
                          <a:srgbClr val="C00000"/>
                        </a:solidFill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790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20251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221373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4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4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48101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948448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9861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2ED2B12-6A28-9640-9DC1-E4AD4AF725FF}"/>
              </a:ext>
            </a:extLst>
          </p:cNvPr>
          <p:cNvGraphicFramePr>
            <a:graphicFrameLocks noGrp="1"/>
          </p:cNvGraphicFramePr>
          <p:nvPr/>
        </p:nvGraphicFramePr>
        <p:xfrm>
          <a:off x="12932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BEC48C2-04EF-DA42-9B43-DB5705829650}"/>
              </a:ext>
            </a:extLst>
          </p:cNvPr>
          <p:cNvGraphicFramePr>
            <a:graphicFrameLocks noGrp="1"/>
          </p:cNvGraphicFramePr>
          <p:nvPr/>
        </p:nvGraphicFramePr>
        <p:xfrm>
          <a:off x="37506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34EFA27-0B21-AE40-81C6-131786878C54}"/>
              </a:ext>
            </a:extLst>
          </p:cNvPr>
          <p:cNvGraphicFramePr>
            <a:graphicFrameLocks noGrp="1"/>
          </p:cNvGraphicFramePr>
          <p:nvPr/>
        </p:nvGraphicFramePr>
        <p:xfrm>
          <a:off x="62081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F055987-3D26-0445-BC9A-5ACB1CCE5DFF}"/>
              </a:ext>
            </a:extLst>
          </p:cNvPr>
          <p:cNvGraphicFramePr>
            <a:graphicFrameLocks noGrp="1"/>
          </p:cNvGraphicFramePr>
          <p:nvPr/>
        </p:nvGraphicFramePr>
        <p:xfrm>
          <a:off x="86655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16" name="＞形箭號 15">
            <a:extLst>
              <a:ext uri="{FF2B5EF4-FFF2-40B4-BE49-F238E27FC236}">
                <a16:creationId xmlns:a16="http://schemas.microsoft.com/office/drawing/2014/main" id="{E5E47AE3-0BDE-A34A-81AA-606AF7474CD7}"/>
              </a:ext>
            </a:extLst>
          </p:cNvPr>
          <p:cNvSpPr/>
          <p:nvPr/>
        </p:nvSpPr>
        <p:spPr>
          <a:xfrm>
            <a:off x="3211832" y="4516642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7" name="＞形箭號 16">
            <a:extLst>
              <a:ext uri="{FF2B5EF4-FFF2-40B4-BE49-F238E27FC236}">
                <a16:creationId xmlns:a16="http://schemas.microsoft.com/office/drawing/2014/main" id="{BD634A69-E74B-5143-864E-48FABB0E1191}"/>
              </a:ext>
            </a:extLst>
          </p:cNvPr>
          <p:cNvSpPr/>
          <p:nvPr/>
        </p:nvSpPr>
        <p:spPr>
          <a:xfrm>
            <a:off x="5669282" y="4513375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8" name="＞形箭號 17">
            <a:extLst>
              <a:ext uri="{FF2B5EF4-FFF2-40B4-BE49-F238E27FC236}">
                <a16:creationId xmlns:a16="http://schemas.microsoft.com/office/drawing/2014/main" id="{53BE3680-8628-1A44-B2E9-2B595E9431A8}"/>
              </a:ext>
            </a:extLst>
          </p:cNvPr>
          <p:cNvSpPr/>
          <p:nvPr/>
        </p:nvSpPr>
        <p:spPr>
          <a:xfrm>
            <a:off x="8126732" y="4513374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23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3D3C37-BB63-EE41-BB5D-0447AD8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解決</a:t>
            </a:r>
            <a:r>
              <a:rPr kumimoji="1" lang="en-US" altLang="zh-TW" dirty="0"/>
              <a:t>out-of-place</a:t>
            </a:r>
            <a:r>
              <a:rPr kumimoji="1" lang="zh-CN" altLang="en-US" dirty="0"/>
              <a:t>所造成的問題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49B284E-DCE1-AC47-98A4-C28D6450BEA5}"/>
              </a:ext>
            </a:extLst>
          </p:cNvPr>
          <p:cNvGraphicFramePr>
            <a:graphicFrameLocks noGrp="1"/>
          </p:cNvGraphicFramePr>
          <p:nvPr/>
        </p:nvGraphicFramePr>
        <p:xfrm>
          <a:off x="5844176" y="1828961"/>
          <a:ext cx="273594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972">
                  <a:extLst>
                    <a:ext uri="{9D8B030D-6E8A-4147-A177-3AD203B41FA5}">
                      <a16:colId xmlns:a16="http://schemas.microsoft.com/office/drawing/2014/main" val="3188132359"/>
                    </a:ext>
                  </a:extLst>
                </a:gridCol>
                <a:gridCol w="1367972">
                  <a:extLst>
                    <a:ext uri="{9D8B030D-6E8A-4147-A177-3AD203B41FA5}">
                      <a16:colId xmlns:a16="http://schemas.microsoft.com/office/drawing/2014/main" val="379846453"/>
                    </a:ext>
                  </a:extLst>
                </a:gridCol>
              </a:tblGrid>
              <a:tr h="245539">
                <a:tc>
                  <a:txBody>
                    <a:bodyPr/>
                    <a:lstStyle/>
                    <a:p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logic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phy</a:t>
                      </a:r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. block </a:t>
                      </a:r>
                      <a:r>
                        <a:rPr lang="en-US" altLang="zh-TW" sz="1200" b="0" i="0" dirty="0" err="1">
                          <a:ea typeface="Microsoft YaHei Light" panose="020B0502040204020203" pitchFamily="34" charset="-122"/>
                        </a:rPr>
                        <a:t>addr</a:t>
                      </a:r>
                      <a:r>
                        <a:rPr lang="en-US" altLang="zh-TW" sz="1200" dirty="0"/>
                        <a:t>.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0776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rgbClr val="C00000"/>
                          </a:solidFill>
                          <a:ea typeface="Microsoft YaHei Light" panose="020B0502040204020203" pitchFamily="34" charset="-122"/>
                        </a:rPr>
                        <a:t>3</a:t>
                      </a:r>
                      <a:endParaRPr lang="zh-TW" altLang="en-US" sz="1200" b="0" i="0" dirty="0">
                        <a:solidFill>
                          <a:srgbClr val="C00000"/>
                        </a:solidFill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790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1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20251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221373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4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6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481014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5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5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948448"/>
                  </a:ext>
                </a:extLst>
              </a:tr>
              <a:tr h="245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8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ea typeface="Microsoft YaHei Light" panose="020B0502040204020203" pitchFamily="34" charset="-122"/>
                        </a:rPr>
                        <a:t>8</a:t>
                      </a:r>
                      <a:endParaRPr lang="zh-TW" altLang="en-US" sz="12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986181"/>
                  </a:ext>
                </a:extLst>
              </a:tr>
            </a:tbl>
          </a:graphicData>
        </a:graphic>
      </p:graphicFrame>
      <p:sp>
        <p:nvSpPr>
          <p:cNvPr id="12" name="向右箭號圖說文字 11">
            <a:extLst>
              <a:ext uri="{FF2B5EF4-FFF2-40B4-BE49-F238E27FC236}">
                <a16:creationId xmlns:a16="http://schemas.microsoft.com/office/drawing/2014/main" id="{028B731C-B4CD-CD4D-AFED-E2617918E7E7}"/>
              </a:ext>
            </a:extLst>
          </p:cNvPr>
          <p:cNvSpPr/>
          <p:nvPr/>
        </p:nvSpPr>
        <p:spPr>
          <a:xfrm>
            <a:off x="3487783" y="2126299"/>
            <a:ext cx="2450920" cy="132556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6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這個對應表稱之為：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 translation layer (FTL)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向右箭號圖說文字 12">
            <a:extLst>
              <a:ext uri="{FF2B5EF4-FFF2-40B4-BE49-F238E27FC236}">
                <a16:creationId xmlns:a16="http://schemas.microsoft.com/office/drawing/2014/main" id="{2D65A0D1-F766-2249-9F88-2B49AA0BCF34}"/>
              </a:ext>
            </a:extLst>
          </p:cNvPr>
          <p:cNvSpPr/>
          <p:nvPr/>
        </p:nvSpPr>
        <p:spPr>
          <a:xfrm>
            <a:off x="1132115" y="2103437"/>
            <a:ext cx="2450920" cy="132556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6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通常存放在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DRAM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中，關機時寫回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1E1F2E8-851E-964A-9CEC-3673874ABABB}"/>
              </a:ext>
            </a:extLst>
          </p:cNvPr>
          <p:cNvGraphicFramePr>
            <a:graphicFrameLocks noGrp="1"/>
          </p:cNvGraphicFramePr>
          <p:nvPr/>
        </p:nvGraphicFramePr>
        <p:xfrm>
          <a:off x="12932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3EAAC2B-D241-004D-88D4-50C18F53B2CE}"/>
              </a:ext>
            </a:extLst>
          </p:cNvPr>
          <p:cNvGraphicFramePr>
            <a:graphicFrameLocks noGrp="1"/>
          </p:cNvGraphicFramePr>
          <p:nvPr/>
        </p:nvGraphicFramePr>
        <p:xfrm>
          <a:off x="37506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AEBB58F-ACA6-DC4F-AE34-2A062454250A}"/>
              </a:ext>
            </a:extLst>
          </p:cNvPr>
          <p:cNvGraphicFramePr>
            <a:graphicFrameLocks noGrp="1"/>
          </p:cNvGraphicFramePr>
          <p:nvPr/>
        </p:nvGraphicFramePr>
        <p:xfrm>
          <a:off x="620812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1852591-7B64-444A-ADED-48AA5F3F3412}"/>
              </a:ext>
            </a:extLst>
          </p:cNvPr>
          <p:cNvGraphicFramePr>
            <a:graphicFrameLocks noGrp="1"/>
          </p:cNvGraphicFramePr>
          <p:nvPr/>
        </p:nvGraphicFramePr>
        <p:xfrm>
          <a:off x="8665574" y="3997552"/>
          <a:ext cx="1918608" cy="1781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652">
                  <a:extLst>
                    <a:ext uri="{9D8B030D-6E8A-4147-A177-3AD203B41FA5}">
                      <a16:colId xmlns:a16="http://schemas.microsoft.com/office/drawing/2014/main" val="44844631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717386305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2393431050"/>
                    </a:ext>
                  </a:extLst>
                </a:gridCol>
                <a:gridCol w="479652">
                  <a:extLst>
                    <a:ext uri="{9D8B030D-6E8A-4147-A177-3AD203B41FA5}">
                      <a16:colId xmlns:a16="http://schemas.microsoft.com/office/drawing/2014/main" val="3928500957"/>
                    </a:ext>
                  </a:extLst>
                </a:gridCol>
              </a:tblGrid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b1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c1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a2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28517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strike="sngStrike" dirty="0">
                          <a:ea typeface="Microsoft YaHei Light" panose="020B0502040204020203" pitchFamily="34" charset="-122"/>
                        </a:rPr>
                        <a:t>d1</a:t>
                      </a:r>
                      <a:endParaRPr lang="zh-TW" altLang="en-US" sz="1800" b="0" i="0" strike="sngStrike" dirty="0">
                        <a:ea typeface="Microsoft YaHei Light" panose="020B0502040204020203" pitchFamily="34" charset="-122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f1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d2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e1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187809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g1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ea typeface="Microsoft YaHei Light" panose="020B0502040204020203" pitchFamily="34" charset="-122"/>
                        </a:rPr>
                        <a:t>a3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861264"/>
                  </a:ext>
                </a:extLst>
              </a:tr>
              <a:tr h="445282"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16167"/>
                  </a:ext>
                </a:extLst>
              </a:tr>
            </a:tbl>
          </a:graphicData>
        </a:graphic>
      </p:graphicFrame>
      <p:sp>
        <p:nvSpPr>
          <p:cNvPr id="18" name="＞形箭號 17">
            <a:extLst>
              <a:ext uri="{FF2B5EF4-FFF2-40B4-BE49-F238E27FC236}">
                <a16:creationId xmlns:a16="http://schemas.microsoft.com/office/drawing/2014/main" id="{7E39298A-2047-8443-81E9-ED6427B7FBE5}"/>
              </a:ext>
            </a:extLst>
          </p:cNvPr>
          <p:cNvSpPr/>
          <p:nvPr/>
        </p:nvSpPr>
        <p:spPr>
          <a:xfrm>
            <a:off x="3211832" y="4516642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9" name="＞形箭號 18">
            <a:extLst>
              <a:ext uri="{FF2B5EF4-FFF2-40B4-BE49-F238E27FC236}">
                <a16:creationId xmlns:a16="http://schemas.microsoft.com/office/drawing/2014/main" id="{1A61BE7F-0CA3-E64C-B4CA-C92321A1C1AA}"/>
              </a:ext>
            </a:extLst>
          </p:cNvPr>
          <p:cNvSpPr/>
          <p:nvPr/>
        </p:nvSpPr>
        <p:spPr>
          <a:xfrm>
            <a:off x="5669282" y="4513375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20" name="＞形箭號 19">
            <a:extLst>
              <a:ext uri="{FF2B5EF4-FFF2-40B4-BE49-F238E27FC236}">
                <a16:creationId xmlns:a16="http://schemas.microsoft.com/office/drawing/2014/main" id="{AD413D94-C565-7C4E-A6E0-E5C59EFCDC06}"/>
              </a:ext>
            </a:extLst>
          </p:cNvPr>
          <p:cNvSpPr/>
          <p:nvPr/>
        </p:nvSpPr>
        <p:spPr>
          <a:xfrm>
            <a:off x="8126732" y="4513374"/>
            <a:ext cx="538842" cy="744583"/>
          </a:xfrm>
          <a:prstGeom prst="chevr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813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DFA25-950F-A94F-956D-F86301C1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46" y="1885384"/>
            <a:ext cx="5865708" cy="39169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1AF811-2E9E-8244-A0BE-288D87338E23}"/>
              </a:ext>
            </a:extLst>
          </p:cNvPr>
          <p:cNvSpPr/>
          <p:nvPr/>
        </p:nvSpPr>
        <p:spPr>
          <a:xfrm>
            <a:off x="6365900" y="5987018"/>
            <a:ext cx="559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https://www.pcper.com/category/tags/duradrive-at7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762638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762638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762638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762637"/>
            <a:ext cx="762000" cy="100505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31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E3070-2454-6840-B0D6-8F776F58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49FD2-0D37-4F40-9961-F6B42893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這份投影片對讀者（學生）的設定如下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略懂資料結構、演算法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「真的」會寫程式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約略看懂組合語言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了解</a:t>
            </a:r>
            <a:r>
              <a:rPr kumimoji="1" lang="en-US" altLang="zh-CN" sz="2000" dirty="0"/>
              <a:t>Linux system programming</a:t>
            </a:r>
            <a:r>
              <a:rPr kumimoji="1" lang="zh-CN" altLang="en-US" sz="2000" dirty="0"/>
              <a:t>，例如基本的</a:t>
            </a:r>
            <a:r>
              <a:rPr kumimoji="1" lang="en-US" altLang="zh-CN" sz="2000" dirty="0"/>
              <a:t>fork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pipe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signal</a:t>
            </a:r>
            <a:r>
              <a:rPr kumimoji="1" lang="zh-CN" altLang="en-US" sz="2000" dirty="0"/>
              <a:t>等等</a:t>
            </a:r>
            <a:endParaRPr kumimoji="1" lang="en-US" altLang="zh-CN" sz="2000" dirty="0"/>
          </a:p>
          <a:p>
            <a:r>
              <a:rPr kumimoji="1" lang="zh-CN" altLang="en-US" sz="2400" dirty="0"/>
              <a:t>由於計算機結構是研究所的內容，因此相關的部分會在投影片內交代清楚（大學部只修過計算機組織）</a:t>
            </a:r>
            <a:endParaRPr kumimoji="1" lang="en-US" altLang="zh-CN" sz="2400" dirty="0"/>
          </a:p>
          <a:p>
            <a:r>
              <a:rPr kumimoji="1" lang="zh-CN" altLang="en-US" sz="2400" dirty="0"/>
              <a:t>恐龍本中涵蓋，但不重要的部分我放在投影片最後面的「補充的名詞解釋」</a:t>
            </a:r>
            <a:endParaRPr kumimoji="1" lang="en-US" altLang="zh-CN" sz="2400" dirty="0"/>
          </a:p>
          <a:p>
            <a:r>
              <a:rPr kumimoji="1" lang="zh-CN" altLang="en-US" sz="2400" dirty="0"/>
              <a:t>這份投影片依然以介紹概念為主，與恐龍本不同的是以</a:t>
            </a:r>
            <a:r>
              <a:rPr kumimoji="1" lang="en-US" altLang="zh-CN" sz="2400" dirty="0"/>
              <a:t>Linux</a:t>
            </a:r>
            <a:r>
              <a:rPr kumimoji="1" lang="zh-CN" altLang="en-US" sz="2400" dirty="0"/>
              <a:t>為例介紹概念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68053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DFA25-950F-A94F-956D-F86301C1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46" y="1885384"/>
            <a:ext cx="5865708" cy="39169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1AF811-2E9E-8244-A0BE-288D87338E23}"/>
              </a:ext>
            </a:extLst>
          </p:cNvPr>
          <p:cNvSpPr/>
          <p:nvPr/>
        </p:nvSpPr>
        <p:spPr>
          <a:xfrm>
            <a:off x="6365900" y="5987018"/>
            <a:ext cx="559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https://www.pcper.com/category/tags/duradrive-at7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-右雙向箭號 30">
            <a:extLst>
              <a:ext uri="{FF2B5EF4-FFF2-40B4-BE49-F238E27FC236}">
                <a16:creationId xmlns:a16="http://schemas.microsoft.com/office/drawing/2014/main" id="{0D1E97B8-DBEC-3A45-B62B-4220945FDBA5}"/>
              </a:ext>
            </a:extLst>
          </p:cNvPr>
          <p:cNvSpPr/>
          <p:nvPr/>
        </p:nvSpPr>
        <p:spPr>
          <a:xfrm>
            <a:off x="2296221" y="3218763"/>
            <a:ext cx="21684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9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向左箭號圖說文字 24">
            <a:extLst>
              <a:ext uri="{FF2B5EF4-FFF2-40B4-BE49-F238E27FC236}">
                <a16:creationId xmlns:a16="http://schemas.microsoft.com/office/drawing/2014/main" id="{CD51B7E5-D1E7-F744-821A-4AB421D5D50A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向上箭號圖說文字 25">
            <a:extLst>
              <a:ext uri="{FF2B5EF4-FFF2-40B4-BE49-F238E27FC236}">
                <a16:creationId xmlns:a16="http://schemas.microsoft.com/office/drawing/2014/main" id="{2AFCC5F3-D16D-804B-A4A1-4E501AEAF6EF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向右箭號圖說文字 27">
            <a:extLst>
              <a:ext uri="{FF2B5EF4-FFF2-40B4-BE49-F238E27FC236}">
                <a16:creationId xmlns:a16="http://schemas.microsoft.com/office/drawing/2014/main" id="{49E2AF45-8ACF-B94E-A884-3FAE06CC7C62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296221" y="3218763"/>
            <a:ext cx="21684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1" name="向下箭號圖說文字 30">
            <a:extLst>
              <a:ext uri="{FF2B5EF4-FFF2-40B4-BE49-F238E27FC236}">
                <a16:creationId xmlns:a16="http://schemas.microsoft.com/office/drawing/2014/main" id="{01A2CE6D-A9D3-9E46-B65B-73F58EF4AD69}"/>
              </a:ext>
            </a:extLst>
          </p:cNvPr>
          <p:cNvSpPr/>
          <p:nvPr/>
        </p:nvSpPr>
        <p:spPr>
          <a:xfrm>
            <a:off x="3908516" y="556397"/>
            <a:ext cx="1727562" cy="1692479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DRAM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可存放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，並做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buffering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634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488D-5F6F-0243-B654-F8429026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altLang="zh-TW" dirty="0"/>
              <a:t>SAMSUNG SSD 830 Series 256GB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4379C6-1234-5744-B728-C8C7851A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8" y="2019300"/>
            <a:ext cx="3917563" cy="4171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AF0C57-227C-7F4B-8374-70F68874DD41}"/>
              </a:ext>
            </a:extLst>
          </p:cNvPr>
          <p:cNvSpPr/>
          <p:nvPr/>
        </p:nvSpPr>
        <p:spPr>
          <a:xfrm>
            <a:off x="5562600" y="54441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https://www.servethehome.com/samsung-830-256gb-sata-iii-ssd-benchmarks-review/samsung-ssd-830-series-256gb-atto-benchmark/</a:t>
            </a:r>
          </a:p>
        </p:txBody>
      </p:sp>
      <p:sp>
        <p:nvSpPr>
          <p:cNvPr id="7" name="向左箭號圖說文字 6">
            <a:extLst>
              <a:ext uri="{FF2B5EF4-FFF2-40B4-BE49-F238E27FC236}">
                <a16:creationId xmlns:a16="http://schemas.microsoft.com/office/drawing/2014/main" id="{385B02BD-9A72-A848-A947-FE0EEFFC69AC}"/>
              </a:ext>
            </a:extLst>
          </p:cNvPr>
          <p:cNvSpPr/>
          <p:nvPr/>
        </p:nvSpPr>
        <p:spPr>
          <a:xfrm>
            <a:off x="4650377" y="2019300"/>
            <a:ext cx="6433355" cy="3070819"/>
          </a:xfrm>
          <a:prstGeom prst="leftArrowCallout">
            <a:avLst>
              <a:gd name="adj1" fmla="val 25000"/>
              <a:gd name="adj2" fmla="val 18194"/>
              <a:gd name="adj3" fmla="val 16918"/>
              <a:gd name="adj4" fmla="val 84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SzPct val="180000"/>
              <a:buBlip>
                <a:blip r:embed="rId3"/>
              </a:buBlip>
            </a:pP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由左圖可知，當讀取的大小超過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16K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，寫入大小超過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128K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時，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即可發揮最大的效率（讀：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550MB/s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，寫：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400MB/s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SzPct val="180000"/>
              <a:buBlip>
                <a:blip r:embed="rId3"/>
              </a:buBlip>
            </a:pP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此外，如果讀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寫的開始位址與特定倍數（例如：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16KB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）對齊，很容易達到最高讀寫效率</a:t>
            </a:r>
            <a:endParaRPr kumimoji="1" lang="zh-TW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060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7A1BC4-FE1E-1B4B-834D-C97A35038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hybrid vs. tiering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7597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A1FBBC3-CDD4-2046-972E-C6712CB7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HDD</a:t>
            </a:r>
            <a:r>
              <a:rPr kumimoji="1" lang="zh-CN" altLang="en-US" dirty="0"/>
              <a:t>與</a:t>
            </a:r>
            <a:r>
              <a:rPr kumimoji="1" lang="en-US" altLang="zh-CN" dirty="0"/>
              <a:t>SSD</a:t>
            </a:r>
            <a:endParaRPr kumimoji="1"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671B81-03FC-2440-B146-324085BF9E7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0222"/>
          <a:ext cx="105156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582">
                  <a:extLst>
                    <a:ext uri="{9D8B030D-6E8A-4147-A177-3AD203B41FA5}">
                      <a16:colId xmlns:a16="http://schemas.microsoft.com/office/drawing/2014/main" val="3679909741"/>
                    </a:ext>
                  </a:extLst>
                </a:gridCol>
                <a:gridCol w="4240009">
                  <a:extLst>
                    <a:ext uri="{9D8B030D-6E8A-4147-A177-3AD203B41FA5}">
                      <a16:colId xmlns:a16="http://schemas.microsoft.com/office/drawing/2014/main" val="2076206555"/>
                    </a:ext>
                  </a:extLst>
                </a:gridCol>
                <a:gridCol w="4240009">
                  <a:extLst>
                    <a:ext uri="{9D8B030D-6E8A-4147-A177-3AD203B41FA5}">
                      <a16:colId xmlns:a16="http://schemas.microsoft.com/office/drawing/2014/main" val="3823540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HDD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SSD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98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IOPS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75~150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10,000 ~ 15,000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2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read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150MB/s ~ 75MB/s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550MB/sec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5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write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150MB/s ~ 75MB/s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400MB/sec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51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price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1.15NTD/GB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6.4NTD/GB</a:t>
                      </a:r>
                      <a:endParaRPr lang="zh-TW" altLang="en-US" sz="3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44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99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81F3D-2947-D241-8CB2-C2225495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混合式架構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A22132-4B01-9544-8044-2803FBFF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將常用的資料擺放在</a:t>
            </a:r>
            <a:r>
              <a:rPr kumimoji="1" lang="en-US" altLang="zh-CN" dirty="0"/>
              <a:t>SSD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不常用的資料擺放在</a:t>
            </a:r>
            <a:r>
              <a:rPr kumimoji="1" lang="en-US" altLang="zh-CN" dirty="0"/>
              <a:t>HDD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如：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fusion disk</a:t>
            </a:r>
            <a:r>
              <a:rPr kumimoji="1" lang="zh-CN" altLang="en-US" dirty="0"/>
              <a:t>，</a:t>
            </a:r>
            <a:endParaRPr kumimoji="1" lang="zh-TW" altLang="en-US" dirty="0"/>
          </a:p>
        </p:txBody>
      </p:sp>
      <p:pic>
        <p:nvPicPr>
          <p:cNvPr id="9" name="圖片 8" descr="一張含有 室內, 電腦, 監視器 的圖片&#10;&#10;&#10;&#10;自動產生的描述">
            <a:extLst>
              <a:ext uri="{FF2B5EF4-FFF2-40B4-BE49-F238E27FC236}">
                <a16:creationId xmlns:a16="http://schemas.microsoft.com/office/drawing/2014/main" id="{244990AE-4D7D-E14F-8B13-251B8BAC4A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487" y="186102"/>
            <a:ext cx="2366713" cy="23646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EA7345-5F4B-7A44-AB5F-930AAB0B4488}"/>
              </a:ext>
            </a:extLst>
          </p:cNvPr>
          <p:cNvSpPr/>
          <p:nvPr/>
        </p:nvSpPr>
        <p:spPr>
          <a:xfrm>
            <a:off x="8045807" y="3194498"/>
            <a:ext cx="1506071" cy="766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controller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CD70947-6F7F-2F40-BA5D-02701433D9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400" y="4766713"/>
            <a:ext cx="1625600" cy="1625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7C6E25-F633-714B-BE78-E8DB57C86C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9486" y="4748956"/>
            <a:ext cx="1661114" cy="1661114"/>
          </a:xfrm>
          <a:prstGeom prst="rect">
            <a:avLst/>
          </a:prstGeom>
        </p:spPr>
      </p:pic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0BA53717-037D-A340-9A6A-826329A83F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5400000">
            <a:off x="7895456" y="3845568"/>
            <a:ext cx="787975" cy="10188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5B36798F-1D79-1F4B-96FC-C75B47C9888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16200000" flipH="1">
            <a:off x="8987655" y="3772168"/>
            <a:ext cx="805732" cy="1183357"/>
          </a:xfrm>
          <a:prstGeom prst="bentConnector3">
            <a:avLst>
              <a:gd name="adj1" fmla="val 4854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4512AE8-B02F-0B49-B534-0E3E1FB245A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8798843" y="2550730"/>
            <a:ext cx="1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2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6991A-A5D7-214A-A5C5-43F83BFE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階層式架構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8E19C-5CAF-7842-AF31-D5954752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838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SSD</a:t>
            </a:r>
            <a:r>
              <a:rPr kumimoji="1" lang="zh-CN" altLang="en-US" dirty="0"/>
              <a:t>充當</a:t>
            </a:r>
            <a:r>
              <a:rPr kumimoji="1" lang="en-US" altLang="zh-CN" dirty="0"/>
              <a:t>disk</a:t>
            </a:r>
            <a:r>
              <a:rPr kumimoji="1" lang="zh-CN" altLang="en-US" dirty="0"/>
              <a:t>的快取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例如：微軟的</a:t>
            </a:r>
            <a:r>
              <a:rPr kumimoji="1" lang="en-US" altLang="zh-CN" dirty="0"/>
              <a:t>ready drive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ready boost</a:t>
            </a:r>
            <a:r>
              <a:rPr kumimoji="1" lang="zh-CN" altLang="en-US" dirty="0"/>
              <a:t>技術</a:t>
            </a:r>
            <a:endParaRPr kumimoji="1" lang="zh-TW" altLang="en-US" dirty="0"/>
          </a:p>
        </p:txBody>
      </p:sp>
      <p:pic>
        <p:nvPicPr>
          <p:cNvPr id="5" name="圖片 4" descr="一張含有 室內, 電腦, 監視器 的圖片&#10;&#10;&#10;&#10;自動產生的描述">
            <a:extLst>
              <a:ext uri="{FF2B5EF4-FFF2-40B4-BE49-F238E27FC236}">
                <a16:creationId xmlns:a16="http://schemas.microsoft.com/office/drawing/2014/main" id="{62051CA5-DADD-0043-A107-CBE6A0300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487" y="186102"/>
            <a:ext cx="2366713" cy="2364628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3258077-6863-F148-8799-2E28770FC46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798844" y="2550730"/>
            <a:ext cx="6499" cy="488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185A842-9C36-6D44-B981-A516F6D4E5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780" y="2959295"/>
            <a:ext cx="1193127" cy="11931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F12E3E-F701-2642-9697-7BEF52ADB7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786" y="4640827"/>
            <a:ext cx="1661114" cy="1661114"/>
          </a:xfrm>
          <a:prstGeom prst="rect">
            <a:avLst/>
          </a:prstGeom>
        </p:spPr>
      </p:pic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3BEAFEE-4E13-0340-89DA-E0FF1C2683D7}"/>
              </a:ext>
            </a:extLst>
          </p:cNvPr>
          <p:cNvCxnSpPr>
            <a:cxnSpLocks/>
          </p:cNvCxnSpPr>
          <p:nvPr/>
        </p:nvCxnSpPr>
        <p:spPr>
          <a:xfrm>
            <a:off x="8798843" y="4192343"/>
            <a:ext cx="6500" cy="648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77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306663-4ACD-D54B-AEE0-72665F2F2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hard drive scheduling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875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向左箭號圖說文字 24">
            <a:extLst>
              <a:ext uri="{FF2B5EF4-FFF2-40B4-BE49-F238E27FC236}">
                <a16:creationId xmlns:a16="http://schemas.microsoft.com/office/drawing/2014/main" id="{CD51B7E5-D1E7-F744-821A-4AB421D5D50A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向上箭號圖說文字 25">
            <a:extLst>
              <a:ext uri="{FF2B5EF4-FFF2-40B4-BE49-F238E27FC236}">
                <a16:creationId xmlns:a16="http://schemas.microsoft.com/office/drawing/2014/main" id="{2AFCC5F3-D16D-804B-A4A1-4E501AEAF6EF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向右箭號圖說文字 27">
            <a:extLst>
              <a:ext uri="{FF2B5EF4-FFF2-40B4-BE49-F238E27FC236}">
                <a16:creationId xmlns:a16="http://schemas.microsoft.com/office/drawing/2014/main" id="{49E2AF45-8ACF-B94E-A884-3FAE06CC7C62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208739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140196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E98744-81B9-8244-84D8-AAA63E3201E8}"/>
              </a:ext>
            </a:extLst>
          </p:cNvPr>
          <p:cNvSpPr/>
          <p:nvPr/>
        </p:nvSpPr>
        <p:spPr>
          <a:xfrm>
            <a:off x="2093019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向上箭號圖說文字 47">
            <a:extLst>
              <a:ext uri="{FF2B5EF4-FFF2-40B4-BE49-F238E27FC236}">
                <a16:creationId xmlns:a16="http://schemas.microsoft.com/office/drawing/2014/main" id="{0F922C44-84F8-9D45-A1D4-FF667431C743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向下箭號圖說文字 4">
            <a:extLst>
              <a:ext uri="{FF2B5EF4-FFF2-40B4-BE49-F238E27FC236}">
                <a16:creationId xmlns:a16="http://schemas.microsoft.com/office/drawing/2014/main" id="{5CC6D3D7-E024-0049-B378-552A2820E3F0}"/>
              </a:ext>
            </a:extLst>
          </p:cNvPr>
          <p:cNvSpPr/>
          <p:nvPr/>
        </p:nvSpPr>
        <p:spPr>
          <a:xfrm>
            <a:off x="134471" y="1670013"/>
            <a:ext cx="2644125" cy="1448646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LBA(flash#)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8D59C06-5363-E246-B888-07B6D57F6CF5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703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7885630" y="2602321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140196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E98744-81B9-8244-84D8-AAA63E3201E8}"/>
              </a:ext>
            </a:extLst>
          </p:cNvPr>
          <p:cNvSpPr/>
          <p:nvPr/>
        </p:nvSpPr>
        <p:spPr>
          <a:xfrm>
            <a:off x="2093019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向左箭號圖說文字 52">
            <a:extLst>
              <a:ext uri="{FF2B5EF4-FFF2-40B4-BE49-F238E27FC236}">
                <a16:creationId xmlns:a16="http://schemas.microsoft.com/office/drawing/2014/main" id="{9AD57CBC-47B0-2B46-9C45-25EFFAC9A560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4" name="向上箭號圖說文字 53">
            <a:extLst>
              <a:ext uri="{FF2B5EF4-FFF2-40B4-BE49-F238E27FC236}">
                <a16:creationId xmlns:a16="http://schemas.microsoft.com/office/drawing/2014/main" id="{45296FB1-B216-1141-847A-390DC0320CC3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5" name="向右箭號圖說文字 54">
            <a:extLst>
              <a:ext uri="{FF2B5EF4-FFF2-40B4-BE49-F238E27FC236}">
                <a16:creationId xmlns:a16="http://schemas.microsoft.com/office/drawing/2014/main" id="{464CB6FF-18AD-C04E-8D28-BF3678F704E7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6" name="向上箭號圖說文字 55">
            <a:extLst>
              <a:ext uri="{FF2B5EF4-FFF2-40B4-BE49-F238E27FC236}">
                <a16:creationId xmlns:a16="http://schemas.microsoft.com/office/drawing/2014/main" id="{41E25ED5-C91B-CB45-840C-42B90D9526BA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7" name="向下箭號圖說文字 56">
            <a:extLst>
              <a:ext uri="{FF2B5EF4-FFF2-40B4-BE49-F238E27FC236}">
                <a16:creationId xmlns:a16="http://schemas.microsoft.com/office/drawing/2014/main" id="{3586B511-EFFC-B347-A805-E06AB2DB0FC3}"/>
              </a:ext>
            </a:extLst>
          </p:cNvPr>
          <p:cNvSpPr/>
          <p:nvPr/>
        </p:nvSpPr>
        <p:spPr>
          <a:xfrm>
            <a:off x="134471" y="1670013"/>
            <a:ext cx="2644125" cy="1448646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LBA(flash#)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0CDB8DB-00BD-5E42-AD47-949031121304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77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3064F-9469-7A4F-AFCA-0984DF21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接下來的規劃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9C594-13B9-9347-8E25-E8D39A15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橋接恐龍書和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上，讓到業界的新鮮人可以透過這份投影片快速了解整個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架構</a:t>
            </a:r>
            <a:endParaRPr kumimoji="1" lang="en-US" altLang="zh-TW" dirty="0"/>
          </a:p>
          <a:p>
            <a:r>
              <a:rPr kumimoji="1" lang="zh-TW" altLang="en-US" dirty="0"/>
              <a:t>更加模組化，教師可以選擇自己喜歡的部分，組成一個章節</a:t>
            </a:r>
          </a:p>
          <a:p>
            <a:r>
              <a:rPr kumimoji="1" lang="zh-TW" altLang="en-US" dirty="0"/>
              <a:t>每個章節都提供一個夠有代表性的實作</a:t>
            </a:r>
          </a:p>
          <a:p>
            <a:r>
              <a:rPr kumimoji="1" lang="zh-TW" altLang="en-US" dirty="0"/>
              <a:t>每個章節提供一系列的課後問題</a:t>
            </a:r>
          </a:p>
          <a:p>
            <a:r>
              <a:rPr kumimoji="1" lang="zh-TW" altLang="en-US" dirty="0"/>
              <a:t>提供更進階的部分</a:t>
            </a:r>
          </a:p>
        </p:txBody>
      </p:sp>
    </p:spTree>
    <p:extLst>
      <p:ext uri="{BB962C8B-B14F-4D97-AF65-F5344CB8AC3E}">
        <p14:creationId xmlns:p14="http://schemas.microsoft.com/office/powerpoint/2010/main" val="3721428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140196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AE3462F-7988-E843-8402-23E0AE9318B5}"/>
              </a:ext>
            </a:extLst>
          </p:cNvPr>
          <p:cNvSpPr/>
          <p:nvPr/>
        </p:nvSpPr>
        <p:spPr>
          <a:xfrm>
            <a:off x="7875929" y="4050028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左箭號圖說文字 44">
            <a:extLst>
              <a:ext uri="{FF2B5EF4-FFF2-40B4-BE49-F238E27FC236}">
                <a16:creationId xmlns:a16="http://schemas.microsoft.com/office/drawing/2014/main" id="{546D8841-BC64-3541-A5F1-E880DFE67B4A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向上箭號圖說文字 48">
            <a:extLst>
              <a:ext uri="{FF2B5EF4-FFF2-40B4-BE49-F238E27FC236}">
                <a16:creationId xmlns:a16="http://schemas.microsoft.com/office/drawing/2014/main" id="{6E972580-4F7F-D046-BF89-D86B20183A2B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0" name="向右箭號圖說文字 49">
            <a:extLst>
              <a:ext uri="{FF2B5EF4-FFF2-40B4-BE49-F238E27FC236}">
                <a16:creationId xmlns:a16="http://schemas.microsoft.com/office/drawing/2014/main" id="{3BFBAF2C-156F-9948-9C94-8471649460DF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1" name="向上箭號圖說文字 50">
            <a:extLst>
              <a:ext uri="{FF2B5EF4-FFF2-40B4-BE49-F238E27FC236}">
                <a16:creationId xmlns:a16="http://schemas.microsoft.com/office/drawing/2014/main" id="{C6CEDAED-4E25-5B4A-88B2-2EEE9AC6E2AB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D2984BB-D3DE-4540-BC93-7BE4740CA2F5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7088860" y="259919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向左箭號圖說文字 39">
            <a:extLst>
              <a:ext uri="{FF2B5EF4-FFF2-40B4-BE49-F238E27FC236}">
                <a16:creationId xmlns:a16="http://schemas.microsoft.com/office/drawing/2014/main" id="{9E586A17-BC30-6145-8105-74DE2060D624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上箭號圖說文字 44">
            <a:extLst>
              <a:ext uri="{FF2B5EF4-FFF2-40B4-BE49-F238E27FC236}">
                <a16:creationId xmlns:a16="http://schemas.microsoft.com/office/drawing/2014/main" id="{88EE668D-1410-9840-BD4E-1A49CA332D2C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向右箭號圖說文字 46">
            <a:extLst>
              <a:ext uri="{FF2B5EF4-FFF2-40B4-BE49-F238E27FC236}">
                <a16:creationId xmlns:a16="http://schemas.microsoft.com/office/drawing/2014/main" id="{4AA34C34-87E3-A748-A12E-1D76FAC332E5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向上箭號圖說文字 48">
            <a:extLst>
              <a:ext uri="{FF2B5EF4-FFF2-40B4-BE49-F238E27FC236}">
                <a16:creationId xmlns:a16="http://schemas.microsoft.com/office/drawing/2014/main" id="{946DA751-5BDF-6343-BCE7-B2C9C69B9B43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EDF4565-ABF2-1D48-B9CD-8CBEA3BD78AD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61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7078396" y="4046901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向左箭號圖說文字 48">
            <a:extLst>
              <a:ext uri="{FF2B5EF4-FFF2-40B4-BE49-F238E27FC236}">
                <a16:creationId xmlns:a16="http://schemas.microsoft.com/office/drawing/2014/main" id="{418A2422-D7BE-334A-B089-0FA0A3015C02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0" name="向上箭號圖說文字 49">
            <a:extLst>
              <a:ext uri="{FF2B5EF4-FFF2-40B4-BE49-F238E27FC236}">
                <a16:creationId xmlns:a16="http://schemas.microsoft.com/office/drawing/2014/main" id="{26E6A5B6-C522-8747-8DC1-7BA4AB24D64B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1" name="向右箭號圖說文字 50">
            <a:extLst>
              <a:ext uri="{FF2B5EF4-FFF2-40B4-BE49-F238E27FC236}">
                <a16:creationId xmlns:a16="http://schemas.microsoft.com/office/drawing/2014/main" id="{747FE8D3-D7DE-0542-A9F4-4B1647B88836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2" name="向上箭號圖說文字 51">
            <a:extLst>
              <a:ext uri="{FF2B5EF4-FFF2-40B4-BE49-F238E27FC236}">
                <a16:creationId xmlns:a16="http://schemas.microsoft.com/office/drawing/2014/main" id="{BB60E7B5-1EF0-8446-BAFC-15A55C03CC0C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3B67548-A8EE-FB48-BC87-7AA710CDF06E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21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（沒有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6297709" y="2602321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向左箭號圖說文字 39">
            <a:extLst>
              <a:ext uri="{FF2B5EF4-FFF2-40B4-BE49-F238E27FC236}">
                <a16:creationId xmlns:a16="http://schemas.microsoft.com/office/drawing/2014/main" id="{A056979A-B786-3F4B-A2B6-AAC1564BD7ED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向上箭號圖說文字 40">
            <a:extLst>
              <a:ext uri="{FF2B5EF4-FFF2-40B4-BE49-F238E27FC236}">
                <a16:creationId xmlns:a16="http://schemas.microsoft.com/office/drawing/2014/main" id="{BA5F381C-8506-154D-ABE1-490C33B3D12B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右箭號圖說文字 44">
            <a:extLst>
              <a:ext uri="{FF2B5EF4-FFF2-40B4-BE49-F238E27FC236}">
                <a16:creationId xmlns:a16="http://schemas.microsoft.com/office/drawing/2014/main" id="{B6A151D3-7C3E-EC4B-8DCF-D56588EFBE12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向上箭號圖說文字 45">
            <a:extLst>
              <a:ext uri="{FF2B5EF4-FFF2-40B4-BE49-F238E27FC236}">
                <a16:creationId xmlns:a16="http://schemas.microsoft.com/office/drawing/2014/main" id="{1D7F0AA0-A5A1-C348-9947-F0126685520D}"/>
              </a:ext>
            </a:extLst>
          </p:cNvPr>
          <p:cNvSpPr/>
          <p:nvPr/>
        </p:nvSpPr>
        <p:spPr>
          <a:xfrm>
            <a:off x="3332886" y="3853529"/>
            <a:ext cx="2878821" cy="2697218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5504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一次只能接收一個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，在這樣的情況下，同一個時間只能有一個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晶片作動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53415-855B-AE4E-A341-641B06CB89E0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28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8A9D7-C814-4146-AEC5-AA6EF85F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小結論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126A73-94AD-334C-B01E-F9699FE4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SSD</a:t>
            </a:r>
            <a:r>
              <a:rPr kumimoji="1" lang="zh-CN" altLang="en-US" dirty="0"/>
              <a:t>雖然具有多個通道，可以同時驅動多個晶片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但由於控制器一次只能從</a:t>
            </a:r>
            <a:r>
              <a:rPr kumimoji="1" lang="en-US" altLang="zh-CN" dirty="0"/>
              <a:t>OS</a:t>
            </a:r>
            <a:r>
              <a:rPr kumimoji="1" lang="zh-CN" altLang="en-US" dirty="0"/>
              <a:t>收到一個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，因此沒辦法最大化</a:t>
            </a:r>
            <a:r>
              <a:rPr kumimoji="1" lang="en-US" altLang="zh-CN" dirty="0"/>
              <a:t>SSD</a:t>
            </a:r>
            <a:r>
              <a:rPr kumimoji="1" lang="zh-CN" altLang="en-US" dirty="0"/>
              <a:t>使用率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一次只有一個晶片作動，因此產能只有</a:t>
            </a:r>
            <a:r>
              <a:rPr kumimoji="1" lang="en-US" altLang="zh-TW" dirty="0"/>
              <a:t>83.4MB/sec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068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向左箭號圖說文字 24">
            <a:extLst>
              <a:ext uri="{FF2B5EF4-FFF2-40B4-BE49-F238E27FC236}">
                <a16:creationId xmlns:a16="http://schemas.microsoft.com/office/drawing/2014/main" id="{CD51B7E5-D1E7-F744-821A-4AB421D5D50A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向上箭號圖說文字 25">
            <a:extLst>
              <a:ext uri="{FF2B5EF4-FFF2-40B4-BE49-F238E27FC236}">
                <a16:creationId xmlns:a16="http://schemas.microsoft.com/office/drawing/2014/main" id="{2AFCC5F3-D16D-804B-A4A1-4E501AEAF6EF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向右箭號圖說文字 27">
            <a:extLst>
              <a:ext uri="{FF2B5EF4-FFF2-40B4-BE49-F238E27FC236}">
                <a16:creationId xmlns:a16="http://schemas.microsoft.com/office/drawing/2014/main" id="{49E2AF45-8ACF-B94E-A884-3FAE06CC7C62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208739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140196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E98744-81B9-8244-84D8-AAA63E3201E8}"/>
              </a:ext>
            </a:extLst>
          </p:cNvPr>
          <p:cNvSpPr/>
          <p:nvPr/>
        </p:nvSpPr>
        <p:spPr>
          <a:xfrm>
            <a:off x="2093019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向下箭號圖說文字 4">
            <a:extLst>
              <a:ext uri="{FF2B5EF4-FFF2-40B4-BE49-F238E27FC236}">
                <a16:creationId xmlns:a16="http://schemas.microsoft.com/office/drawing/2014/main" id="{5CC6D3D7-E024-0049-B378-552A2820E3F0}"/>
              </a:ext>
            </a:extLst>
          </p:cNvPr>
          <p:cNvSpPr/>
          <p:nvPr/>
        </p:nvSpPr>
        <p:spPr>
          <a:xfrm>
            <a:off x="134471" y="1670013"/>
            <a:ext cx="2644125" cy="1448646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LBA(flash#)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向上箭號圖說文字 46">
            <a:extLst>
              <a:ext uri="{FF2B5EF4-FFF2-40B4-BE49-F238E27FC236}">
                <a16:creationId xmlns:a16="http://schemas.microsoft.com/office/drawing/2014/main" id="{AEC78688-B552-154F-8495-6792AEBE5AF6}"/>
              </a:ext>
            </a:extLst>
          </p:cNvPr>
          <p:cNvSpPr/>
          <p:nvPr/>
        </p:nvSpPr>
        <p:spPr>
          <a:xfrm>
            <a:off x="3332886" y="3853529"/>
            <a:ext cx="2878821" cy="2867946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637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native command 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，因此可以將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reqeust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全部交付給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和晶片的使用情況進行優化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6BF2436-6982-E743-A024-854CC4B85FAA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456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83695" y="3357402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45695" y="3323109"/>
            <a:ext cx="706465" cy="34861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45695" y="3323109"/>
            <a:ext cx="2288765" cy="34861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45695" y="3323108"/>
            <a:ext cx="3079915" cy="3486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45695" y="3671727"/>
            <a:ext cx="706465" cy="3078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45695" y="3671727"/>
            <a:ext cx="2288765" cy="3078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7E6F1ED-9BC2-EC4D-B463-B1D46AE1A7AD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22D513-EAB8-3C4D-A84D-F9B8EF8C69AA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B99F1EE-F5C4-F448-A829-B82BCABB54DC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9CAD22-4E4B-4F4A-9C5A-93008A52C526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D8DB40B-E8B3-F649-9DCD-29CF40E6E1CA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AAF9979-C3BD-0942-A975-10624941EDCF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向左箭號圖說文字 42">
            <a:extLst>
              <a:ext uri="{FF2B5EF4-FFF2-40B4-BE49-F238E27FC236}">
                <a16:creationId xmlns:a16="http://schemas.microsoft.com/office/drawing/2014/main" id="{93E6A5A0-A18B-C64F-B76A-E8CE9F348DA4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向上箭號圖說文字 43">
            <a:extLst>
              <a:ext uri="{FF2B5EF4-FFF2-40B4-BE49-F238E27FC236}">
                <a16:creationId xmlns:a16="http://schemas.microsoft.com/office/drawing/2014/main" id="{582EA982-6CAF-EA4A-8722-3B8D81DEBC6E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右箭號圖說文字 44">
            <a:extLst>
              <a:ext uri="{FF2B5EF4-FFF2-40B4-BE49-F238E27FC236}">
                <a16:creationId xmlns:a16="http://schemas.microsoft.com/office/drawing/2014/main" id="{6FF28BFE-D8C0-FA49-98EB-42172FF47FA0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向上箭號圖說文字 47">
            <a:extLst>
              <a:ext uri="{FF2B5EF4-FFF2-40B4-BE49-F238E27FC236}">
                <a16:creationId xmlns:a16="http://schemas.microsoft.com/office/drawing/2014/main" id="{7322FB72-49CA-7A43-BFDB-0B2E6B2960A6}"/>
              </a:ext>
            </a:extLst>
          </p:cNvPr>
          <p:cNvSpPr/>
          <p:nvPr/>
        </p:nvSpPr>
        <p:spPr>
          <a:xfrm>
            <a:off x="3332886" y="3853529"/>
            <a:ext cx="2878821" cy="2867946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637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native command 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，因此可以將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reqeust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全部交付給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和晶片的使用情況進行優化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AD4875B-60AA-6D49-8E16-7F6B5AD8ACD3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19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28385 -0.0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-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21901 0.09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48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28359 0.097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48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21901 -0.098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-4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1539 -0.09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49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1539 0.097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48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8984 -0.098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49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0.08919 0.097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6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83695" y="3357402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45695" y="3323109"/>
            <a:ext cx="706465" cy="34861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45695" y="3323109"/>
            <a:ext cx="2288765" cy="34861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45695" y="3323108"/>
            <a:ext cx="3079915" cy="3486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45695" y="3671727"/>
            <a:ext cx="706465" cy="3078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45695" y="3671727"/>
            <a:ext cx="2288765" cy="3078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7E6F1ED-9BC2-EC4D-B463-B1D46AE1A7AD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22D513-EAB8-3C4D-A84D-F9B8EF8C69AA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B99F1EE-F5C4-F448-A829-B82BCABB54DC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9CAD22-4E4B-4F4A-9C5A-93008A52C526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D8DB40B-E8B3-F649-9DCD-29CF40E6E1CA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AAF9979-C3BD-0942-A975-10624941EDCF}"/>
              </a:ext>
            </a:extLst>
          </p:cNvPr>
          <p:cNvSpPr/>
          <p:nvPr/>
        </p:nvSpPr>
        <p:spPr>
          <a:xfrm>
            <a:off x="4419095" y="3345004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向左箭號圖說文字 42">
            <a:extLst>
              <a:ext uri="{FF2B5EF4-FFF2-40B4-BE49-F238E27FC236}">
                <a16:creationId xmlns:a16="http://schemas.microsoft.com/office/drawing/2014/main" id="{8AD988E7-8CC2-0947-B255-47E91EC83878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向上箭號圖說文字 43">
            <a:extLst>
              <a:ext uri="{FF2B5EF4-FFF2-40B4-BE49-F238E27FC236}">
                <a16:creationId xmlns:a16="http://schemas.microsoft.com/office/drawing/2014/main" id="{23A61C72-21AD-504A-B190-F385A4C04EA6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右箭號圖說文字 44">
            <a:extLst>
              <a:ext uri="{FF2B5EF4-FFF2-40B4-BE49-F238E27FC236}">
                <a16:creationId xmlns:a16="http://schemas.microsoft.com/office/drawing/2014/main" id="{B20322B8-ECD3-CB47-8273-E670FC8E3BD8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向上箭號圖說文字 47">
            <a:extLst>
              <a:ext uri="{FF2B5EF4-FFF2-40B4-BE49-F238E27FC236}">
                <a16:creationId xmlns:a16="http://schemas.microsoft.com/office/drawing/2014/main" id="{3C797D61-DB97-7D43-BA3B-64E2DAE86BBE}"/>
              </a:ext>
            </a:extLst>
          </p:cNvPr>
          <p:cNvSpPr/>
          <p:nvPr/>
        </p:nvSpPr>
        <p:spPr>
          <a:xfrm>
            <a:off x="3332886" y="3853529"/>
            <a:ext cx="2878821" cy="2867946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637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native command 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，因此可以將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reqeust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全部交付給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和晶片的使用情況進行優化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FDBDC21-C111-0449-B8D5-87A75C44DEE6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78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CCC2-D270-6845-AE8E-D8448448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SSD scheduling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（有</a:t>
            </a:r>
            <a:r>
              <a:rPr kumimoji="1" lang="en-US" altLang="zh-TW" dirty="0"/>
              <a:t>NCQ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23B74-F0AB-E24E-8910-6C570E3233EC}"/>
              </a:ext>
            </a:extLst>
          </p:cNvPr>
          <p:cNvSpPr/>
          <p:nvPr/>
        </p:nvSpPr>
        <p:spPr>
          <a:xfrm>
            <a:off x="4391297" y="3323109"/>
            <a:ext cx="76200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7FAF5-B602-204E-BF4A-05EBCB0FDD05}"/>
              </a:ext>
            </a:extLst>
          </p:cNvPr>
          <p:cNvSpPr/>
          <p:nvPr/>
        </p:nvSpPr>
        <p:spPr>
          <a:xfrm>
            <a:off x="54711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1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503DC-1EC5-184C-B996-84232F5580C4}"/>
              </a:ext>
            </a:extLst>
          </p:cNvPr>
          <p:cNvSpPr/>
          <p:nvPr/>
        </p:nvSpPr>
        <p:spPr>
          <a:xfrm>
            <a:off x="626231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2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4BD4BF-6E83-754D-B5F4-A86B3E528DD5}"/>
              </a:ext>
            </a:extLst>
          </p:cNvPr>
          <p:cNvSpPr/>
          <p:nvPr/>
        </p:nvSpPr>
        <p:spPr>
          <a:xfrm>
            <a:off x="7053460" y="253498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3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7061-0FF9-AC43-93AF-266A1B99A722}"/>
              </a:ext>
            </a:extLst>
          </p:cNvPr>
          <p:cNvSpPr/>
          <p:nvPr/>
        </p:nvSpPr>
        <p:spPr>
          <a:xfrm>
            <a:off x="7844610" y="253498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4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D47C2-38BC-514E-9BCE-BADB860BE560}"/>
              </a:ext>
            </a:extLst>
          </p:cNvPr>
          <p:cNvSpPr/>
          <p:nvPr/>
        </p:nvSpPr>
        <p:spPr>
          <a:xfrm>
            <a:off x="54711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5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3D4F7A-2427-2847-8C52-3D4569345470}"/>
              </a:ext>
            </a:extLst>
          </p:cNvPr>
          <p:cNvSpPr/>
          <p:nvPr/>
        </p:nvSpPr>
        <p:spPr>
          <a:xfrm>
            <a:off x="626231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6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0D4A49-F353-E845-8107-F69FB3B654C2}"/>
              </a:ext>
            </a:extLst>
          </p:cNvPr>
          <p:cNvSpPr/>
          <p:nvPr/>
        </p:nvSpPr>
        <p:spPr>
          <a:xfrm>
            <a:off x="7053460" y="3979562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7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C511-3AE5-7944-B93F-15B8810D92D7}"/>
              </a:ext>
            </a:extLst>
          </p:cNvPr>
          <p:cNvSpPr/>
          <p:nvPr/>
        </p:nvSpPr>
        <p:spPr>
          <a:xfrm>
            <a:off x="7844610" y="3979561"/>
            <a:ext cx="762000" cy="78812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ea typeface="Microsoft YaHei Light" panose="020B0502040204020203" pitchFamily="34" charset="-122"/>
              </a:rPr>
              <a:t>8</a:t>
            </a:r>
            <a:endParaRPr kumimoji="1" lang="zh-TW" altLang="en-US" sz="2800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DC082-A29C-E843-B773-9FED0B7DACA9}"/>
              </a:ext>
            </a:extLst>
          </p:cNvPr>
          <p:cNvSpPr/>
          <p:nvPr/>
        </p:nvSpPr>
        <p:spPr>
          <a:xfrm>
            <a:off x="4402244" y="2183481"/>
            <a:ext cx="762000" cy="100505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FE27FE-A86D-5F44-B452-871A1E8A66B1}"/>
              </a:ext>
            </a:extLst>
          </p:cNvPr>
          <p:cNvSpPr/>
          <p:nvPr/>
        </p:nvSpPr>
        <p:spPr>
          <a:xfrm>
            <a:off x="9298754" y="525381"/>
            <a:ext cx="297699" cy="39265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910DA2-BE6B-064A-801A-73CFF185DAD7}"/>
              </a:ext>
            </a:extLst>
          </p:cNvPr>
          <p:cNvSpPr txBox="1"/>
          <p:nvPr/>
        </p:nvSpPr>
        <p:spPr>
          <a:xfrm>
            <a:off x="9843649" y="49100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RAM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F6AC0-0B27-7A43-B3D9-F6064A5720D6}"/>
              </a:ext>
            </a:extLst>
          </p:cNvPr>
          <p:cNvSpPr/>
          <p:nvPr/>
        </p:nvSpPr>
        <p:spPr>
          <a:xfrm>
            <a:off x="9298754" y="1113049"/>
            <a:ext cx="297699" cy="392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B52F0B-DC08-0545-B8E0-79412FCE8850}"/>
              </a:ext>
            </a:extLst>
          </p:cNvPr>
          <p:cNvSpPr/>
          <p:nvPr/>
        </p:nvSpPr>
        <p:spPr>
          <a:xfrm>
            <a:off x="9298754" y="1700718"/>
            <a:ext cx="297699" cy="39265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75498D-E59C-7343-A374-18D012547F42}"/>
              </a:ext>
            </a:extLst>
          </p:cNvPr>
          <p:cNvSpPr txBox="1"/>
          <p:nvPr/>
        </p:nvSpPr>
        <p:spPr>
          <a:xfrm>
            <a:off x="9843649" y="1078543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Controller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483020-0687-444D-9AB3-D4D69CC4112C}"/>
              </a:ext>
            </a:extLst>
          </p:cNvPr>
          <p:cNvSpPr txBox="1"/>
          <p:nvPr/>
        </p:nvSpPr>
        <p:spPr>
          <a:xfrm>
            <a:off x="9843649" y="165455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ea typeface="Microsoft YaHei Light" panose="020B0502040204020203" pitchFamily="34" charset="-122"/>
              </a:rPr>
              <a:t>Flash</a:t>
            </a:r>
            <a:endParaRPr kumimoji="1" lang="zh-TW" altLang="en-US" sz="2400" dirty="0">
              <a:ea typeface="Microsoft YaHei Light" panose="020B0502040204020203" pitchFamily="34" charset="-122"/>
            </a:endParaRPr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B94C864-768A-964E-A713-732B9EA7E49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153297" y="3323109"/>
            <a:ext cx="6988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65487444-2D39-1F43-A077-ED5416843E1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42560" y="3323109"/>
            <a:ext cx="1400750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CBB90DFA-BE56-814F-9441-9031AE3FCCF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153297" y="3323109"/>
            <a:ext cx="2281163" cy="3143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10311A5D-DD25-9947-83CD-546ACC460ED4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5153297" y="3323108"/>
            <a:ext cx="3072313" cy="3143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81CCABF-DAB1-8044-A103-EEC178B80DE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153297" y="3637434"/>
            <a:ext cx="6988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37280CE9-C1E8-A740-B5EB-EEA10388DC9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8541" y="3637433"/>
            <a:ext cx="15047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E13171B-2B77-074E-B593-CB4CA6E876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5153297" y="3637434"/>
            <a:ext cx="2281163" cy="3421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F200349F-C22E-B247-9B89-137D6CB1460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8541" y="3637432"/>
            <a:ext cx="3087069" cy="3421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2FBD98-17D6-0D42-AD44-2D35938E8598}"/>
              </a:ext>
            </a:extLst>
          </p:cNvPr>
          <p:cNvSpPr/>
          <p:nvPr/>
        </p:nvSpPr>
        <p:spPr>
          <a:xfrm>
            <a:off x="5342709" y="3188532"/>
            <a:ext cx="3422468" cy="939331"/>
          </a:xfrm>
          <a:prstGeom prst="rect">
            <a:avLst/>
          </a:pr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向左箭號圖說文字 24">
            <a:extLst>
              <a:ext uri="{FF2B5EF4-FFF2-40B4-BE49-F238E27FC236}">
                <a16:creationId xmlns:a16="http://schemas.microsoft.com/office/drawing/2014/main" id="{CD51B7E5-D1E7-F744-821A-4AB421D5D50A}"/>
              </a:ext>
            </a:extLst>
          </p:cNvPr>
          <p:cNvSpPr/>
          <p:nvPr/>
        </p:nvSpPr>
        <p:spPr>
          <a:xfrm>
            <a:off x="8893628" y="3118659"/>
            <a:ext cx="2393348" cy="1079075"/>
          </a:xfrm>
          <a:prstGeom prst="left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multi-channel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向上箭號圖說文字 25">
            <a:extLst>
              <a:ext uri="{FF2B5EF4-FFF2-40B4-BE49-F238E27FC236}">
                <a16:creationId xmlns:a16="http://schemas.microsoft.com/office/drawing/2014/main" id="{2AFCC5F3-D16D-804B-A4A1-4E501AEAF6EF}"/>
              </a:ext>
            </a:extLst>
          </p:cNvPr>
          <p:cNvSpPr/>
          <p:nvPr/>
        </p:nvSpPr>
        <p:spPr>
          <a:xfrm>
            <a:off x="9721664" y="4031532"/>
            <a:ext cx="1620328" cy="1955486"/>
          </a:xfrm>
          <a:prstGeom prst="upArrowCallout">
            <a:avLst/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如果資料沒有「撞再一起」，可以平行讀寫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向右箭號圖說文字 27">
            <a:extLst>
              <a:ext uri="{FF2B5EF4-FFF2-40B4-BE49-F238E27FC236}">
                <a16:creationId xmlns:a16="http://schemas.microsoft.com/office/drawing/2014/main" id="{49E2AF45-8ACF-B94E-A884-3FAE06CC7C62}"/>
              </a:ext>
            </a:extLst>
          </p:cNvPr>
          <p:cNvSpPr/>
          <p:nvPr/>
        </p:nvSpPr>
        <p:spPr>
          <a:xfrm>
            <a:off x="6421181" y="5041352"/>
            <a:ext cx="3422468" cy="150939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336"/>
            </a:avLst>
          </a:prstGeom>
          <a:solidFill>
            <a:srgbClr val="942093">
              <a:alpha val="50196"/>
            </a:srgbClr>
          </a:solidFill>
          <a:ln>
            <a:solidFill>
              <a:srgbClr val="94209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假設每一顆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flash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讀取速率可達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83.3MB/sec</a:t>
            </a: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多通道下，最高可達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667MB/sec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97D0D1-3D93-554E-8E45-1F648705974A}"/>
              </a:ext>
            </a:extLst>
          </p:cNvPr>
          <p:cNvSpPr txBox="1"/>
          <p:nvPr/>
        </p:nvSpPr>
        <p:spPr>
          <a:xfrm>
            <a:off x="9863145" y="2198090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LBA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（</a:t>
            </a:r>
            <a:r>
              <a:rPr kumimoji="1" lang="en-US" altLang="zh-TW" sz="2400" dirty="0">
                <a:latin typeface="+mj-lt"/>
                <a:ea typeface="Microsoft YaHei Light" panose="020B0502040204020203" pitchFamily="34" charset="-122"/>
              </a:rPr>
              <a:t>flash #</a:t>
            </a:r>
            <a:r>
              <a:rPr kumimoji="1" lang="zh-TW" altLang="en-US" sz="2400" dirty="0">
                <a:latin typeface="+mj-lt"/>
                <a:ea typeface="Microsoft YaHei Light" panose="020B0502040204020203" pitchFamily="34" charset="-122"/>
              </a:rPr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99D200-C487-E741-A216-73F9B5984569}"/>
              </a:ext>
            </a:extLst>
          </p:cNvPr>
          <p:cNvSpPr/>
          <p:nvPr/>
        </p:nvSpPr>
        <p:spPr>
          <a:xfrm>
            <a:off x="31108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(1)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6055B3-2B8F-C34A-A877-F9B6CE6EFAB0}"/>
              </a:ext>
            </a:extLst>
          </p:cNvPr>
          <p:cNvSpPr/>
          <p:nvPr/>
        </p:nvSpPr>
        <p:spPr>
          <a:xfrm>
            <a:off x="716537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(2)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C73685-2875-8442-92A5-5E1E3B165168}"/>
              </a:ext>
            </a:extLst>
          </p:cNvPr>
          <p:cNvSpPr/>
          <p:nvPr/>
        </p:nvSpPr>
        <p:spPr>
          <a:xfrm>
            <a:off x="208739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(4)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43A6A3-F623-294E-A67D-26A5DAA42564}"/>
              </a:ext>
            </a:extLst>
          </p:cNvPr>
          <p:cNvSpPr/>
          <p:nvPr/>
        </p:nvSpPr>
        <p:spPr>
          <a:xfrm>
            <a:off x="1401966" y="2988465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(3)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3E75BB-803B-244F-AC0D-EE8AEF1BC048}"/>
              </a:ext>
            </a:extLst>
          </p:cNvPr>
          <p:cNvSpPr/>
          <p:nvPr/>
        </p:nvSpPr>
        <p:spPr>
          <a:xfrm>
            <a:off x="28516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(5)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305A40-4E13-034E-955F-A5D647E3535A}"/>
              </a:ext>
            </a:extLst>
          </p:cNvPr>
          <p:cNvSpPr/>
          <p:nvPr/>
        </p:nvSpPr>
        <p:spPr>
          <a:xfrm>
            <a:off x="716684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(6)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E98744-81B9-8244-84D8-AAA63E3201E8}"/>
              </a:ext>
            </a:extLst>
          </p:cNvPr>
          <p:cNvSpPr/>
          <p:nvPr/>
        </p:nvSpPr>
        <p:spPr>
          <a:xfrm>
            <a:off x="2093019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(8)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1DA68D-2869-C84E-B166-BE3AB4C13CBB}"/>
              </a:ext>
            </a:extLst>
          </p:cNvPr>
          <p:cNvSpPr/>
          <p:nvPr/>
        </p:nvSpPr>
        <p:spPr>
          <a:xfrm>
            <a:off x="1404852" y="3646767"/>
            <a:ext cx="691201" cy="65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(7)</a:t>
            </a:r>
            <a:endParaRPr kumimoji="1"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左-右雙向箭號 28">
            <a:extLst>
              <a:ext uri="{FF2B5EF4-FFF2-40B4-BE49-F238E27FC236}">
                <a16:creationId xmlns:a16="http://schemas.microsoft.com/office/drawing/2014/main" id="{CD22E1D7-0D1E-7F4C-9DC6-AFEC718ED360}"/>
              </a:ext>
            </a:extLst>
          </p:cNvPr>
          <p:cNvSpPr/>
          <p:nvPr/>
        </p:nvSpPr>
        <p:spPr>
          <a:xfrm>
            <a:off x="2588821" y="3218763"/>
            <a:ext cx="1875834" cy="804755"/>
          </a:xfrm>
          <a:prstGeom prst="leftRightArrow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PCI</a:t>
            </a:r>
            <a:endParaRPr kumimoji="1" lang="zh-TW" altLang="en-US" sz="28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向下箭號圖說文字 4">
            <a:extLst>
              <a:ext uri="{FF2B5EF4-FFF2-40B4-BE49-F238E27FC236}">
                <a16:creationId xmlns:a16="http://schemas.microsoft.com/office/drawing/2014/main" id="{5CC6D3D7-E024-0049-B378-552A2820E3F0}"/>
              </a:ext>
            </a:extLst>
          </p:cNvPr>
          <p:cNvSpPr/>
          <p:nvPr/>
        </p:nvSpPr>
        <p:spPr>
          <a:xfrm>
            <a:off x="134471" y="1670013"/>
            <a:ext cx="2644125" cy="1448646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LBA(flash#)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向上箭號圖說文字 46">
            <a:extLst>
              <a:ext uri="{FF2B5EF4-FFF2-40B4-BE49-F238E27FC236}">
                <a16:creationId xmlns:a16="http://schemas.microsoft.com/office/drawing/2014/main" id="{AEC78688-B552-154F-8495-6792AEBE5AF6}"/>
              </a:ext>
            </a:extLst>
          </p:cNvPr>
          <p:cNvSpPr/>
          <p:nvPr/>
        </p:nvSpPr>
        <p:spPr>
          <a:xfrm>
            <a:off x="3332886" y="3853529"/>
            <a:ext cx="2878821" cy="2867946"/>
          </a:xfrm>
          <a:prstGeom prst="upArrowCallout">
            <a:avLst>
              <a:gd name="adj1" fmla="val 25000"/>
              <a:gd name="adj2" fmla="val 17567"/>
              <a:gd name="adj3" fmla="val 14381"/>
              <a:gd name="adj4" fmla="val 6373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native command 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，因此可以將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reqeust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全部交付給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和晶片的使用情況進行優化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ACA6231-BFD6-C64F-A9F8-6F77D32E77B9}"/>
              </a:ext>
            </a:extLst>
          </p:cNvPr>
          <p:cNvSpPr/>
          <p:nvPr/>
        </p:nvSpPr>
        <p:spPr>
          <a:xfrm>
            <a:off x="9298754" y="2275041"/>
            <a:ext cx="29769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#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04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8A9D7-C814-4146-AEC5-AA6EF85F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小結論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126A73-94AD-334C-B01E-F9699FE4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SSD</a:t>
            </a:r>
            <a:r>
              <a:rPr kumimoji="1" lang="zh-CN" altLang="en-US" dirty="0"/>
              <a:t>具有多個通道，可以同時驅動多個晶片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目前控制器一次能從</a:t>
            </a:r>
            <a:r>
              <a:rPr kumimoji="1" lang="en-US" altLang="zh-CN" dirty="0"/>
              <a:t>OS</a:t>
            </a:r>
            <a:r>
              <a:rPr kumimoji="1" lang="zh-CN" altLang="en-US" dirty="0"/>
              <a:t>收到多個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，因此可以最大化</a:t>
            </a:r>
            <a:r>
              <a:rPr kumimoji="1" lang="en-US" altLang="zh-CN" dirty="0"/>
              <a:t>SSD</a:t>
            </a:r>
            <a:r>
              <a:rPr kumimoji="1" lang="zh-CN" altLang="en-US" dirty="0"/>
              <a:t>使用率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以廣泛支援的</a:t>
            </a:r>
            <a:r>
              <a:rPr kumimoji="1" lang="en-US" altLang="zh-CN" dirty="0"/>
              <a:t>native command queue</a:t>
            </a:r>
            <a:r>
              <a:rPr kumimoji="1" lang="zh-CN" altLang="en-US" dirty="0"/>
              <a:t>而言，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的長度為</a:t>
            </a:r>
            <a:r>
              <a:rPr kumimoji="1" lang="en-US" altLang="zh-CN" dirty="0"/>
              <a:t>32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一次最多</a:t>
            </a:r>
            <a:r>
              <a:rPr kumimoji="1" lang="en-US" altLang="zh-TW" dirty="0"/>
              <a:t>8</a:t>
            </a:r>
            <a:r>
              <a:rPr kumimoji="1" lang="zh-TW" altLang="en-US" dirty="0"/>
              <a:t>個晶片</a:t>
            </a:r>
            <a:r>
              <a:rPr kumimoji="1" lang="zh-CN" altLang="en-US" dirty="0"/>
              <a:t>同時</a:t>
            </a:r>
            <a:r>
              <a:rPr kumimoji="1" lang="zh-TW" altLang="en-US" dirty="0"/>
              <a:t>作動，因此產能可達</a:t>
            </a:r>
            <a:r>
              <a:rPr kumimoji="1" lang="en-US" altLang="zh-TW" dirty="0"/>
              <a:t>667MB/sec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相較於一次作動一個晶片，其產能只有</a:t>
            </a:r>
            <a:r>
              <a:rPr kumimoji="1" lang="en-US" altLang="zh-CN" dirty="0"/>
              <a:t>83.4MB/sec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034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9249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29C7EF4-7B6F-2140-B68C-795F454DE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disk scheduling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361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B6481-4185-DD40-9ACF-EBE23340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disk scheduling</a:t>
            </a:r>
            <a:r>
              <a:rPr kumimoji="1" lang="zh-TW" altLang="en-US" dirty="0"/>
              <a:t>（只考慮</a:t>
            </a:r>
            <a:r>
              <a:rPr kumimoji="1" lang="en-US" altLang="zh-TW" dirty="0"/>
              <a:t>seek</a:t>
            </a:r>
            <a:r>
              <a:rPr kumimoji="1" lang="zh-TW" altLang="en-US" dirty="0"/>
              <a:t>）</a:t>
            </a:r>
            <a:br>
              <a:rPr kumimoji="1" lang="en-US" altLang="zh-TW" dirty="0"/>
            </a:br>
            <a:r>
              <a:rPr kumimoji="1" lang="en-US" altLang="zh-TW" dirty="0"/>
              <a:t>	C-LOOK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F49BF-118E-BB47-A923-7D08A1927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252" cy="4351338"/>
          </a:xfrm>
        </p:spPr>
        <p:txBody>
          <a:bodyPr/>
          <a:lstStyle/>
          <a:p>
            <a:r>
              <a:rPr kumimoji="1" lang="en-US" altLang="zh-TW" dirty="0"/>
              <a:t>disk head</a:t>
            </a:r>
            <a:r>
              <a:rPr kumimoji="1" lang="zh-CN" altLang="en-US" dirty="0"/>
              <a:t>在</a:t>
            </a:r>
            <a:r>
              <a:rPr kumimoji="1" lang="en-US" altLang="zh-CN" dirty="0"/>
              <a:t>55</a:t>
            </a:r>
            <a:r>
              <a:rPr kumimoji="1" lang="zh-CN" altLang="en-US" dirty="0"/>
              <a:t>的位置，往高位址的方向地方移動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TW" dirty="0"/>
              <a:t>55</a:t>
            </a:r>
            <a:r>
              <a:rPr kumimoji="1" lang="zh-TW" altLang="en-US" dirty="0"/>
              <a:t> </a:t>
            </a:r>
            <a:r>
              <a:rPr lang="zh-TW" altLang="en-US" dirty="0"/>
              <a:t>➜</a:t>
            </a:r>
            <a:r>
              <a:rPr kumimoji="1" lang="en-US" altLang="zh-TW" dirty="0"/>
              <a:t> 60 </a:t>
            </a:r>
            <a:r>
              <a:rPr lang="zh-TW" altLang="en-US" dirty="0"/>
              <a:t>➜ </a:t>
            </a:r>
            <a:r>
              <a:rPr kumimoji="1" lang="en-US" altLang="zh-TW" dirty="0"/>
              <a:t>100 </a:t>
            </a:r>
            <a:r>
              <a:rPr kumimoji="1" lang="zh-TW" altLang="en-US" dirty="0"/>
              <a:t>（從</a:t>
            </a:r>
            <a:r>
              <a:rPr kumimoji="1" lang="en-US" altLang="zh-TW" dirty="0"/>
              <a:t>55</a:t>
            </a:r>
            <a:r>
              <a:rPr kumimoji="1" lang="zh-CN" altLang="en-US" dirty="0"/>
              <a:t>開始往高方向移動，沿途讀取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			</a:t>
            </a:r>
            <a:r>
              <a:rPr kumimoji="1" lang="zh-TW" altLang="en-US" dirty="0"/>
              <a:t>（從</a:t>
            </a:r>
            <a:r>
              <a:rPr kumimoji="1" lang="en-US" altLang="zh-TW" dirty="0"/>
              <a:t>100</a:t>
            </a:r>
            <a:r>
              <a:rPr kumimoji="1" lang="zh-CN" altLang="en-US" dirty="0"/>
              <a:t>移到最低位址的</a:t>
            </a:r>
            <a:r>
              <a:rPr kumimoji="1" lang="en-US" altLang="zh-CN" dirty="0"/>
              <a:t>request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7 </a:t>
            </a:r>
            <a:r>
              <a:rPr lang="zh-TW" altLang="en-US" dirty="0"/>
              <a:t>➜ </a:t>
            </a:r>
            <a:r>
              <a:rPr kumimoji="1" lang="en-US" altLang="zh-TW" dirty="0"/>
              <a:t>8 </a:t>
            </a:r>
            <a:r>
              <a:rPr lang="zh-TW" altLang="en-US" dirty="0"/>
              <a:t>➜ </a:t>
            </a:r>
            <a:r>
              <a:rPr kumimoji="1" lang="en-US" altLang="zh-TW" dirty="0"/>
              <a:t>10 </a:t>
            </a:r>
            <a:r>
              <a:rPr lang="zh-TW" altLang="en-US" dirty="0"/>
              <a:t>➜ </a:t>
            </a:r>
            <a:r>
              <a:rPr kumimoji="1" lang="en-US" altLang="zh-TW" dirty="0"/>
              <a:t>16</a:t>
            </a:r>
            <a:r>
              <a:rPr kumimoji="1" lang="zh-TW" altLang="en-US" dirty="0"/>
              <a:t> </a:t>
            </a:r>
            <a:r>
              <a:rPr lang="zh-TW" altLang="en-US" dirty="0"/>
              <a:t>➜</a:t>
            </a:r>
            <a:r>
              <a:rPr kumimoji="1" lang="en-US" altLang="zh-TW" dirty="0"/>
              <a:t> 25</a:t>
            </a:r>
            <a:r>
              <a:rPr kumimoji="1" lang="zh-TW" altLang="en-US" dirty="0"/>
              <a:t> </a:t>
            </a:r>
            <a:r>
              <a:rPr lang="zh-TW" altLang="en-US" dirty="0"/>
              <a:t>➜</a:t>
            </a:r>
            <a:r>
              <a:rPr kumimoji="1" lang="en-US" altLang="zh-TW" dirty="0"/>
              <a:t> 30</a:t>
            </a:r>
            <a:r>
              <a:rPr kumimoji="1" lang="zh-TW" altLang="en-US" dirty="0"/>
              <a:t> </a:t>
            </a:r>
            <a:r>
              <a:rPr lang="zh-TW" altLang="en-US" dirty="0"/>
              <a:t>➜</a:t>
            </a:r>
            <a:r>
              <a:rPr kumimoji="1" lang="en-US" altLang="zh-TW" dirty="0"/>
              <a:t> 50 </a:t>
            </a:r>
            <a:r>
              <a:rPr kumimoji="1" lang="zh-TW" altLang="en-US" dirty="0"/>
              <a:t>（從</a:t>
            </a:r>
            <a:r>
              <a:rPr kumimoji="1" lang="en-US" altLang="zh-TW" dirty="0"/>
              <a:t>55</a:t>
            </a:r>
            <a:r>
              <a:rPr kumimoji="1" lang="zh-CN" altLang="en-US" dirty="0"/>
              <a:t>開始往高方向移動，沿途讀取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CN" altLang="en-US" dirty="0"/>
              <a:t>注意，這個演算法最佳化的是</a:t>
            </a:r>
            <a:r>
              <a:rPr kumimoji="1" lang="en-US" altLang="zh-CN" dirty="0"/>
              <a:t>seek distance</a:t>
            </a:r>
            <a:r>
              <a:rPr kumimoji="1" lang="zh-CN" altLang="en-US" dirty="0"/>
              <a:t>，並沒有最佳化旋轉延遲（</a:t>
            </a:r>
            <a:r>
              <a:rPr kumimoji="1" lang="en-US" altLang="zh-CN" dirty="0"/>
              <a:t>rotational delay</a:t>
            </a:r>
            <a:r>
              <a:rPr kumimoji="1" lang="zh-CN" altLang="en-US" dirty="0"/>
              <a:t>）</a:t>
            </a: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69392F-5F2A-0646-9508-181DAB5FDB2C}"/>
              </a:ext>
            </a:extLst>
          </p:cNvPr>
          <p:cNvSpPr txBox="1"/>
          <p:nvPr/>
        </p:nvSpPr>
        <p:spPr>
          <a:xfrm>
            <a:off x="2586317" y="1567533"/>
            <a:ext cx="7019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ea typeface="Microsoft YaHei Light" panose="020B0502040204020203" pitchFamily="34" charset="-122"/>
              </a:rPr>
              <a:t>LBA</a:t>
            </a:r>
            <a:r>
              <a:rPr kumimoji="1" lang="zh-TW" altLang="en-US" sz="2800" dirty="0">
                <a:ea typeface="Microsoft YaHei Light" panose="020B0502040204020203" pitchFamily="34" charset="-122"/>
              </a:rPr>
              <a:t>：</a:t>
            </a:r>
            <a:r>
              <a:rPr kumimoji="1" lang="en-US" altLang="zh-TW" sz="2800" dirty="0">
                <a:ea typeface="Microsoft YaHei Light" panose="020B0502040204020203" pitchFamily="34" charset="-122"/>
              </a:rPr>
              <a:t>16, 25, </a:t>
            </a:r>
            <a:r>
              <a:rPr kumimoji="1" lang="en-US" altLang="zh-TW" sz="2800" dirty="0">
                <a:solidFill>
                  <a:srgbClr val="C00000"/>
                </a:solidFill>
                <a:ea typeface="Microsoft YaHei Light" panose="020B0502040204020203" pitchFamily="34" charset="-122"/>
              </a:rPr>
              <a:t>100</a:t>
            </a:r>
            <a:r>
              <a:rPr kumimoji="1" lang="en-US" altLang="zh-TW" sz="2800" dirty="0">
                <a:ea typeface="Microsoft YaHei Light" panose="020B0502040204020203" pitchFamily="34" charset="-122"/>
              </a:rPr>
              <a:t>, 50, 30, </a:t>
            </a:r>
            <a:r>
              <a:rPr kumimoji="1" lang="en-US" altLang="zh-TW" sz="2800" dirty="0">
                <a:solidFill>
                  <a:srgbClr val="C00000"/>
                </a:solidFill>
                <a:ea typeface="Microsoft YaHei Light" panose="020B0502040204020203" pitchFamily="34" charset="-122"/>
              </a:rPr>
              <a:t>60</a:t>
            </a:r>
            <a:r>
              <a:rPr kumimoji="1" lang="en-US" altLang="zh-TW" sz="2800" dirty="0">
                <a:ea typeface="Microsoft YaHei Light" panose="020B0502040204020203" pitchFamily="34" charset="-122"/>
              </a:rPr>
              <a:t>, 10, 7, 8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70F0934-3532-BA4F-91FA-6589B208F124}"/>
              </a:ext>
            </a:extLst>
          </p:cNvPr>
          <p:cNvCxnSpPr>
            <a:cxnSpLocks/>
          </p:cNvCxnSpPr>
          <p:nvPr/>
        </p:nvCxnSpPr>
        <p:spPr>
          <a:xfrm flipH="1">
            <a:off x="1555669" y="3343152"/>
            <a:ext cx="1876300" cy="6650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E58962EF-2FCA-9044-AA3E-7B614F4748CB}"/>
                  </a:ext>
                </a:extLst>
              </p14:cNvPr>
              <p14:cNvContentPartPr/>
              <p14:nvPr/>
            </p14:nvContentPartPr>
            <p14:xfrm>
              <a:off x="1346760" y="2013120"/>
              <a:ext cx="8103240" cy="311904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E58962EF-2FCA-9044-AA3E-7B614F4748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0560" y="1996920"/>
                <a:ext cx="8135640" cy="31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830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FD8E6-6E38-CD44-965C-6FA1D631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為何「恐龍書」介紹</a:t>
            </a:r>
            <a:r>
              <a:rPr kumimoji="1" lang="en-US" altLang="zh-TW" dirty="0"/>
              <a:t>C-Look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F35034-7031-314C-B1A7-D775646C4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1980</a:t>
            </a:r>
            <a:r>
              <a:rPr kumimoji="1" lang="zh-CN" altLang="en-US" dirty="0"/>
              <a:t>年以前（距今</a:t>
            </a:r>
            <a:r>
              <a:rPr kumimoji="1" lang="en-US" altLang="zh-CN" dirty="0"/>
              <a:t>40</a:t>
            </a:r>
            <a:r>
              <a:rPr kumimoji="1" lang="zh-CN" altLang="en-US" dirty="0"/>
              <a:t>年），磁碟的定址是使用</a:t>
            </a:r>
            <a:r>
              <a:rPr kumimoji="1" lang="en-US" altLang="zh-CN" dirty="0"/>
              <a:t>CHS</a:t>
            </a:r>
            <a:r>
              <a:rPr kumimoji="1" lang="zh-CN" altLang="en-US" dirty="0"/>
              <a:t>（</a:t>
            </a:r>
            <a:r>
              <a:rPr kumimoji="1" lang="en" altLang="zh-CN" dirty="0"/>
              <a:t>cylinder-head-sector</a:t>
            </a:r>
            <a:r>
              <a:rPr kumimoji="1" lang="zh-CN" altLang="en-US" dirty="0"/>
              <a:t>），換句話說，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知道硬碟實際上的資料擺放方式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在</a:t>
            </a:r>
            <a:r>
              <a:rPr kumimoji="1" lang="en-US" altLang="zh-CN" dirty="0"/>
              <a:t>1980</a:t>
            </a:r>
            <a:r>
              <a:rPr kumimoji="1" lang="zh-CN" altLang="en-US" dirty="0"/>
              <a:t>年後，就算硬碟支援</a:t>
            </a:r>
            <a:r>
              <a:rPr kumimoji="1" lang="en-US" altLang="zh-CN" dirty="0"/>
              <a:t>CHS</a:t>
            </a:r>
            <a:r>
              <a:rPr kumimoji="1" lang="zh-CN" altLang="en-US" dirty="0"/>
              <a:t>定址法，但實際上只有硬碟控制器才知道資料的擺放方式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38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694C-166D-BA46-83A5-2F78A2E8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實際上硬碟的排程方法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9AA5A-E549-DA41-A7EF-A6B824D6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硬碟的排程方法是各家廠商的業務機密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研究所常常考</a:t>
            </a:r>
            <a:r>
              <a:rPr kumimoji="1" lang="en-US" altLang="zh-CN" dirty="0"/>
              <a:t>SCAN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SCAN-EDF</a:t>
            </a:r>
            <a:r>
              <a:rPr kumimoji="1" lang="zh-CN" altLang="en-US" dirty="0"/>
              <a:t>演算法。務必搞清楚這些方法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但目前的硬碟「絕對」不只考慮</a:t>
            </a:r>
            <a:r>
              <a:rPr kumimoji="1" lang="en-US" altLang="zh-TW" dirty="0"/>
              <a:t>seek time</a:t>
            </a:r>
            <a:r>
              <a:rPr kumimoji="1" lang="zh-TW" altLang="en-US" dirty="0"/>
              <a:t>，還考慮了</a:t>
            </a:r>
            <a:r>
              <a:rPr kumimoji="1" lang="en-US" altLang="zh-TW" dirty="0"/>
              <a:t>rotational delay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35158A08-41FA-7D4D-B191-7129F016111C}"/>
                  </a:ext>
                </a:extLst>
              </p14:cNvPr>
              <p14:cNvContentPartPr/>
              <p14:nvPr/>
            </p14:nvContentPartPr>
            <p14:xfrm>
              <a:off x="1009800" y="5806800"/>
              <a:ext cx="3615840" cy="14148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35158A08-41FA-7D4D-B191-7129F0161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0" y="5790600"/>
                <a:ext cx="364824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510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31CF1-4178-714A-9C3F-50CB3A02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想想看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5F35C-FAF2-8549-A2F8-DD62FFDE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4321" cy="4351338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讀寫頭離</a:t>
            </a:r>
            <a:r>
              <a:rPr kumimoji="1" lang="en-US" altLang="zh-TW" sz="2400" dirty="0"/>
              <a:t>R</a:t>
            </a:r>
            <a:r>
              <a:rPr kumimoji="1" lang="zh-TW" altLang="en-US" sz="2400" dirty="0"/>
              <a:t>比較近，但移到「紅」</a:t>
            </a:r>
            <a:r>
              <a:rPr kumimoji="1" lang="en-US" altLang="zh-TW" sz="2400" dirty="0"/>
              <a:t>track</a:t>
            </a:r>
            <a:r>
              <a:rPr kumimoji="1" lang="zh-TW" altLang="en-US" sz="2400" dirty="0"/>
              <a:t>以後幾乎要等磁盤轉一圈</a:t>
            </a:r>
          </a:p>
          <a:p>
            <a:r>
              <a:rPr kumimoji="1" lang="zh-TW" altLang="en-US" sz="2400" dirty="0"/>
              <a:t>讀寫頭離</a:t>
            </a:r>
            <a:r>
              <a:rPr kumimoji="1" lang="en-US" altLang="zh-TW" sz="2400" dirty="0"/>
              <a:t>B</a:t>
            </a:r>
            <a:r>
              <a:rPr kumimoji="1" lang="zh-TW" altLang="en-US" sz="2400" dirty="0"/>
              <a:t>較遠，但移到「藍」</a:t>
            </a:r>
            <a:r>
              <a:rPr kumimoji="1" lang="en-US" altLang="zh-TW" sz="2400" dirty="0"/>
              <a:t>track</a:t>
            </a:r>
            <a:r>
              <a:rPr kumimoji="1" lang="zh-TW" altLang="en-US" sz="2400" dirty="0"/>
              <a:t>以後，剛好</a:t>
            </a:r>
            <a:r>
              <a:rPr kumimoji="1" lang="en-US" altLang="zh-TW" sz="2400" dirty="0"/>
              <a:t>B</a:t>
            </a:r>
            <a:r>
              <a:rPr kumimoji="1" lang="zh-TW" altLang="en-US" sz="2400" dirty="0"/>
              <a:t>轉到讀寫頭位置</a:t>
            </a:r>
          </a:p>
          <a:p>
            <a:r>
              <a:rPr kumimoji="1" lang="zh-TW" altLang="en-US" sz="2400" dirty="0"/>
              <a:t>在此例中</a:t>
            </a:r>
            <a:r>
              <a:rPr kumimoji="1" lang="en-US" altLang="zh-TW" sz="2400" dirty="0"/>
              <a:t>seek distance</a:t>
            </a:r>
            <a:r>
              <a:rPr kumimoji="1" lang="zh-TW" altLang="en-US" sz="2400" dirty="0"/>
              <a:t>最小不代表</a:t>
            </a:r>
            <a:r>
              <a:rPr kumimoji="1" lang="en-US" altLang="zh-TW" sz="2400" dirty="0"/>
              <a:t>access time</a:t>
            </a:r>
            <a:r>
              <a:rPr kumimoji="1" lang="zh-TW" altLang="en-US" sz="2400" dirty="0"/>
              <a:t>最小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DFC9C6-8F80-434F-AEB0-AE28967D4A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490" y="1027906"/>
            <a:ext cx="5179143" cy="5179143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6EC473-4F82-D14A-AD0C-E6D9A283E084}"/>
              </a:ext>
            </a:extLst>
          </p:cNvPr>
          <p:cNvSpPr/>
          <p:nvPr/>
        </p:nvSpPr>
        <p:spPr>
          <a:xfrm>
            <a:off x="5441728" y="1122144"/>
            <a:ext cx="4990665" cy="49906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11AE8EA-DE73-BC4D-89E4-572007A64132}"/>
              </a:ext>
            </a:extLst>
          </p:cNvPr>
          <p:cNvSpPr/>
          <p:nvPr/>
        </p:nvSpPr>
        <p:spPr>
          <a:xfrm>
            <a:off x="6050401" y="1751027"/>
            <a:ext cx="3773315" cy="377331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向左箭號圖說文字 6">
            <a:extLst>
              <a:ext uri="{FF2B5EF4-FFF2-40B4-BE49-F238E27FC236}">
                <a16:creationId xmlns:a16="http://schemas.microsoft.com/office/drawing/2014/main" id="{7DAA3562-13E1-0343-97FB-9FB104925908}"/>
              </a:ext>
            </a:extLst>
          </p:cNvPr>
          <p:cNvSpPr/>
          <p:nvPr/>
        </p:nvSpPr>
        <p:spPr>
          <a:xfrm rot="1800000">
            <a:off x="9609879" y="5210939"/>
            <a:ext cx="1788272" cy="62680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disk head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1824BE-A0BE-C446-B41E-DAE275050172}"/>
              </a:ext>
            </a:extLst>
          </p:cNvPr>
          <p:cNvSpPr/>
          <p:nvPr/>
        </p:nvSpPr>
        <p:spPr>
          <a:xfrm rot="17714912">
            <a:off x="10009828" y="4428381"/>
            <a:ext cx="516194" cy="30769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R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F408D06-8F63-FE4B-B609-773846EC12A6}"/>
              </a:ext>
            </a:extLst>
          </p:cNvPr>
          <p:cNvCxnSpPr/>
          <p:nvPr/>
        </p:nvCxnSpPr>
        <p:spPr>
          <a:xfrm flipH="1">
            <a:off x="7182465" y="884903"/>
            <a:ext cx="153383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8749-2646-1443-AF94-8A678D328607}"/>
              </a:ext>
            </a:extLst>
          </p:cNvPr>
          <p:cNvSpPr txBox="1"/>
          <p:nvPr/>
        </p:nvSpPr>
        <p:spPr>
          <a:xfrm>
            <a:off x="7095340" y="2352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旋轉方向</a:t>
            </a:r>
            <a:endParaRPr kumimoji="1" lang="zh-TW" altLang="en-US" sz="2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52C74A-443E-F842-8E86-3A07EA879FF3}"/>
              </a:ext>
            </a:extLst>
          </p:cNvPr>
          <p:cNvSpPr/>
          <p:nvPr/>
        </p:nvSpPr>
        <p:spPr>
          <a:xfrm>
            <a:off x="7691284" y="1593129"/>
            <a:ext cx="516194" cy="307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B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431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002DC5-6850-F343-8C23-925FA9F4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disk scheduling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4D47A-DCAD-BB43-A80D-03B36B5B52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125" y="1941068"/>
            <a:ext cx="4164901" cy="416490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E5431F-123E-2F4A-96C7-CE3FC28F5439}"/>
              </a:ext>
            </a:extLst>
          </p:cNvPr>
          <p:cNvGraphicFramePr>
            <a:graphicFrameLocks noGrp="1"/>
          </p:cNvGraphicFramePr>
          <p:nvPr/>
        </p:nvGraphicFramePr>
        <p:xfrm>
          <a:off x="8377515" y="4244187"/>
          <a:ext cx="2510120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3765">
                  <a:extLst>
                    <a:ext uri="{9D8B030D-6E8A-4147-A177-3AD203B41FA5}">
                      <a16:colId xmlns:a16="http://schemas.microsoft.com/office/drawing/2014/main" val="2505053498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450237737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12707101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157621924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4098864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4095633664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405840337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178937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  <a:alpha val="31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90866619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6D50BE3-DB80-4744-8A7E-77E439494714}"/>
              </a:ext>
            </a:extLst>
          </p:cNvPr>
          <p:cNvSpPr txBox="1"/>
          <p:nvPr/>
        </p:nvSpPr>
        <p:spPr>
          <a:xfrm>
            <a:off x="8274421" y="4680741"/>
            <a:ext cx="2716308" cy="369332"/>
          </a:xfrm>
          <a:prstGeom prst="rect">
            <a:avLst/>
          </a:prstGeom>
          <a:solidFill>
            <a:srgbClr val="000000">
              <a:alpha val="5137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ea typeface="Microsoft YaHei Light" panose="020B0502040204020203" pitchFamily="34" charset="-122"/>
              </a:rPr>
              <a:t>native command queue</a:t>
            </a:r>
            <a:endParaRPr kumimoji="1" lang="zh-TW" altLang="en-US" dirty="0">
              <a:solidFill>
                <a:schemeClr val="bg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向右箭號圖說文字 9">
            <a:extLst>
              <a:ext uri="{FF2B5EF4-FFF2-40B4-BE49-F238E27FC236}">
                <a16:creationId xmlns:a16="http://schemas.microsoft.com/office/drawing/2014/main" id="{03978918-4133-BF49-ABF3-DD8697CD16E0}"/>
              </a:ext>
            </a:extLst>
          </p:cNvPr>
          <p:cNvSpPr/>
          <p:nvPr/>
        </p:nvSpPr>
        <p:spPr>
          <a:xfrm>
            <a:off x="5459506" y="3825089"/>
            <a:ext cx="2918009" cy="1209036"/>
          </a:xfrm>
          <a:prstGeom prst="rightArrowCallout">
            <a:avLst>
              <a:gd name="adj1" fmla="val 22447"/>
              <a:gd name="adj2" fmla="val 1885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ea typeface="Microsoft YaHei Light" panose="020B0502040204020203" pitchFamily="34" charset="-122"/>
              </a:rPr>
              <a:t>OS driver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4FD6DF1-B5E6-764A-95E0-70CB8B4040D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019550" cy="40036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b="0" i="0" kern="1200">
                <a:solidFill>
                  <a:schemeClr val="accent5">
                    <a:lumMod val="50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000" b="0" i="0" kern="1200">
                <a:solidFill>
                  <a:srgbClr val="7030A0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b="0" i="0" kern="1200">
                <a:solidFill>
                  <a:schemeClr val="accent2">
                    <a:lumMod val="50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Noto Sans CJK TC" panose="020B0500000000000000" pitchFamily="34" charset="-128"/>
                <a:ea typeface="Noto Sans CJK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優點</a:t>
            </a:r>
          </a:p>
          <a:p>
            <a:pPr lvl="1"/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硬碟控制器可以同時對</a:t>
            </a:r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rotational delay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seek time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做優化</a:t>
            </a:r>
          </a:p>
          <a:p>
            <a:pPr lvl="1"/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只要將相關命令全部填進去</a:t>
            </a:r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NCQ</a:t>
            </a:r>
            <a:r>
              <a:rPr kumimoji="1" lang="zh-TW" altLang="e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就可以讓硬碟自行排程</a:t>
            </a:r>
          </a:p>
          <a:p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缺點：</a:t>
            </a:r>
          </a:p>
          <a:p>
            <a:pPr lvl="1"/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NCQ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不曉得各個</a:t>
            </a:r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的重要性、公平性，因此可能會有某些</a:t>
            </a:r>
            <a:r>
              <a:rPr kumimoji="1"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一直沒有被處理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1363FD46-3621-8D44-994B-166E427C93E4}"/>
                  </a:ext>
                </a:extLst>
              </p14:cNvPr>
              <p14:cNvContentPartPr/>
              <p14:nvPr/>
            </p14:nvContentPartPr>
            <p14:xfrm>
              <a:off x="5979960" y="847800"/>
              <a:ext cx="4123080" cy="12967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1363FD46-3621-8D44-994B-166E427C93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760" y="831600"/>
                <a:ext cx="4155480" cy="13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825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F0E6732-DA57-9F41-82E6-E7827DA2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Linux I/O scheduling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935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68A727B-7C4B-8C41-B1FB-7DB964D9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查詢目前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上支援的</a:t>
            </a:r>
            <a:r>
              <a:rPr kumimoji="1" lang="en-US" altLang="zh-CN" dirty="0"/>
              <a:t>I/O scheduling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4D1A0E-2031-694D-953F-046DB3A9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" altLang="zh-TW" sz="3200" dirty="0" err="1"/>
              <a:t>shiwulo@vm</a:t>
            </a:r>
            <a:r>
              <a:rPr kumimoji="1" lang="en" altLang="zh-TW" sz="3200" dirty="0"/>
              <a:t>:/sys/block/</a:t>
            </a:r>
            <a:r>
              <a:rPr kumimoji="1" lang="en" altLang="zh-TW" sz="3200" dirty="0" err="1"/>
              <a:t>sda</a:t>
            </a:r>
            <a:r>
              <a:rPr kumimoji="1" lang="en" altLang="zh-TW" sz="3200" dirty="0"/>
              <a:t>/queue$ cat scheduler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zh-TW" sz="3200" dirty="0" err="1"/>
              <a:t>noop</a:t>
            </a:r>
            <a:r>
              <a:rPr kumimoji="1" lang="en" altLang="zh-TW" sz="3200" dirty="0"/>
              <a:t> deadline [</a:t>
            </a:r>
            <a:r>
              <a:rPr kumimoji="1" lang="en" altLang="zh-TW" sz="3200" dirty="0" err="1"/>
              <a:t>cfq</a:t>
            </a:r>
            <a:r>
              <a:rPr kumimoji="1" lang="en" altLang="zh-TW" sz="3200" dirty="0"/>
              <a:t>]</a:t>
            </a:r>
            <a:endParaRPr kumimoji="1" lang="zh-TW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25907230-000B-AC48-A44B-135AACF4C102}"/>
                  </a:ext>
                </a:extLst>
              </p14:cNvPr>
              <p14:cNvContentPartPr/>
              <p14:nvPr/>
            </p14:nvContentPartPr>
            <p14:xfrm>
              <a:off x="1951200" y="4744440"/>
              <a:ext cx="2715120" cy="1461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25907230-000B-AC48-A44B-135AACF4C1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600" y="4722840"/>
                <a:ext cx="27529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752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CAD8A6D1-7AD6-144F-8164-D991A10C9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30" y="1375879"/>
            <a:ext cx="6503056" cy="4106241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DB788E-A37A-E740-9CD9-C96B88D1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make </a:t>
            </a:r>
            <a:r>
              <a:rPr kumimoji="1" lang="en-US" altLang="zh-TW" sz="4000" dirty="0" err="1"/>
              <a:t>menuconfig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04736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57D7C-AC5F-4E4E-81DF-82E33F61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CFQ</a:t>
            </a:r>
            <a:r>
              <a:rPr kumimoji="1" lang="zh-TW" altLang="en-US" dirty="0"/>
              <a:t>（</a:t>
            </a:r>
            <a:r>
              <a:rPr kumimoji="1" lang="en" altLang="zh-TW" dirty="0"/>
              <a:t> Completely Fair Queuing </a:t>
            </a:r>
            <a:r>
              <a:rPr kumimoji="1" lang="zh-TW" altLang="en-US" dirty="0"/>
              <a:t>）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65811A6-CEDA-A24C-A27B-6B018162BBA5}"/>
              </a:ext>
            </a:extLst>
          </p:cNvPr>
          <p:cNvCxnSpPr/>
          <p:nvPr/>
        </p:nvCxnSpPr>
        <p:spPr>
          <a:xfrm>
            <a:off x="0" y="4760259"/>
            <a:ext cx="12192000" cy="0"/>
          </a:xfrm>
          <a:prstGeom prst="line">
            <a:avLst/>
          </a:prstGeom>
          <a:ln w="38100">
            <a:solidFill>
              <a:srgbClr val="942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41D7C294-7781-FD40-8250-A3EF3E351ED0}"/>
              </a:ext>
            </a:extLst>
          </p:cNvPr>
          <p:cNvSpPr txBox="1"/>
          <p:nvPr/>
        </p:nvSpPr>
        <p:spPr>
          <a:xfrm>
            <a:off x="10505320" y="537363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hardware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DE23C2-AF19-9443-AC3B-E81879B45EDE}"/>
              </a:ext>
            </a:extLst>
          </p:cNvPr>
          <p:cNvSpPr txBox="1"/>
          <p:nvPr/>
        </p:nvSpPr>
        <p:spPr>
          <a:xfrm>
            <a:off x="10505320" y="377754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kernel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6BA545-D074-AA4A-80E0-68329AC6BB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09" y="5635249"/>
            <a:ext cx="1338381" cy="1338381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F6C4D83-419C-684F-8A05-CC33B7199EAC}"/>
              </a:ext>
            </a:extLst>
          </p:cNvPr>
          <p:cNvGraphicFramePr>
            <a:graphicFrameLocks noGrp="1"/>
          </p:cNvGraphicFramePr>
          <p:nvPr/>
        </p:nvGraphicFramePr>
        <p:xfrm>
          <a:off x="3337112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759E902-1D8F-F247-9DCA-940CE18E78F8}"/>
              </a:ext>
            </a:extLst>
          </p:cNvPr>
          <p:cNvGraphicFramePr>
            <a:graphicFrameLocks noGrp="1"/>
          </p:cNvGraphicFramePr>
          <p:nvPr/>
        </p:nvGraphicFramePr>
        <p:xfrm>
          <a:off x="5841252" y="5082443"/>
          <a:ext cx="509494" cy="93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58844502-6E13-654B-AF00-D8055685BBD2}"/>
              </a:ext>
            </a:extLst>
          </p:cNvPr>
          <p:cNvSpPr/>
          <p:nvPr/>
        </p:nvSpPr>
        <p:spPr>
          <a:xfrm>
            <a:off x="254746" y="5896859"/>
            <a:ext cx="2785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https://medium.com/@rukavitsya/i-o-scheduling-in-linux-ef19aca90d71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51810B5-1E81-694A-970E-971306E111D6}"/>
              </a:ext>
            </a:extLst>
          </p:cNvPr>
          <p:cNvGraphicFramePr>
            <a:graphicFrameLocks noGrp="1"/>
          </p:cNvGraphicFramePr>
          <p:nvPr/>
        </p:nvGraphicFramePr>
        <p:xfrm>
          <a:off x="4592171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5E0C0E5-12D1-BD44-91D8-7D11AEF16E8D}"/>
              </a:ext>
            </a:extLst>
          </p:cNvPr>
          <p:cNvGraphicFramePr>
            <a:graphicFrameLocks noGrp="1"/>
          </p:cNvGraphicFramePr>
          <p:nvPr/>
        </p:nvGraphicFramePr>
        <p:xfrm>
          <a:off x="5847230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48EC96F-7559-2144-8729-C997B555F51C}"/>
              </a:ext>
            </a:extLst>
          </p:cNvPr>
          <p:cNvGraphicFramePr>
            <a:graphicFrameLocks noGrp="1"/>
          </p:cNvGraphicFramePr>
          <p:nvPr/>
        </p:nvGraphicFramePr>
        <p:xfrm>
          <a:off x="7102289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F14EF1C-724E-734B-81D5-CA5FBBD40521}"/>
              </a:ext>
            </a:extLst>
          </p:cNvPr>
          <p:cNvGraphicFramePr>
            <a:graphicFrameLocks noGrp="1"/>
          </p:cNvGraphicFramePr>
          <p:nvPr/>
        </p:nvGraphicFramePr>
        <p:xfrm>
          <a:off x="8357348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090E38-5001-3F45-8541-A76BBEB3C5A4}"/>
              </a:ext>
            </a:extLst>
          </p:cNvPr>
          <p:cNvGrpSpPr/>
          <p:nvPr/>
        </p:nvGrpSpPr>
        <p:grpSpPr>
          <a:xfrm rot="5400000">
            <a:off x="5834390" y="1086631"/>
            <a:ext cx="523219" cy="6179671"/>
            <a:chOff x="10367682" y="874059"/>
            <a:chExt cx="887506" cy="3675717"/>
          </a:xfrm>
        </p:grpSpPr>
        <p:sp>
          <p:nvSpPr>
            <p:cNvPr id="22" name="迴轉箭號 21">
              <a:extLst>
                <a:ext uri="{FF2B5EF4-FFF2-40B4-BE49-F238E27FC236}">
                  <a16:creationId xmlns:a16="http://schemas.microsoft.com/office/drawing/2014/main" id="{6D8FA706-E79F-4A45-A90C-17EB02251FC7}"/>
                </a:ext>
              </a:extLst>
            </p:cNvPr>
            <p:cNvSpPr/>
            <p:nvPr/>
          </p:nvSpPr>
          <p:spPr>
            <a:xfrm>
              <a:off x="10367682" y="874059"/>
              <a:ext cx="887506" cy="2017059"/>
            </a:xfrm>
            <a:prstGeom prst="uturnArrow">
              <a:avLst>
                <a:gd name="adj1" fmla="val 9849"/>
                <a:gd name="adj2" fmla="val 14394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ea typeface="Microsoft YaHei Light" panose="020B0502040204020203" pitchFamily="34" charset="-122"/>
              </a:endParaRPr>
            </a:p>
          </p:txBody>
        </p:sp>
        <p:sp>
          <p:nvSpPr>
            <p:cNvPr id="23" name="迴轉箭號 22">
              <a:extLst>
                <a:ext uri="{FF2B5EF4-FFF2-40B4-BE49-F238E27FC236}">
                  <a16:creationId xmlns:a16="http://schemas.microsoft.com/office/drawing/2014/main" id="{E965C066-AA49-C148-B7AA-F356372C3445}"/>
                </a:ext>
              </a:extLst>
            </p:cNvPr>
            <p:cNvSpPr/>
            <p:nvPr/>
          </p:nvSpPr>
          <p:spPr>
            <a:xfrm rot="10800000">
              <a:off x="10367682" y="2532717"/>
              <a:ext cx="887506" cy="2017059"/>
            </a:xfrm>
            <a:prstGeom prst="uturnArrow">
              <a:avLst>
                <a:gd name="adj1" fmla="val 9849"/>
                <a:gd name="adj2" fmla="val 14394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6" name="向下箭號圖說文字 25">
            <a:extLst>
              <a:ext uri="{FF2B5EF4-FFF2-40B4-BE49-F238E27FC236}">
                <a16:creationId xmlns:a16="http://schemas.microsoft.com/office/drawing/2014/main" id="{48447E70-CD58-DD48-B28F-2FFE156A477B}"/>
              </a:ext>
            </a:extLst>
          </p:cNvPr>
          <p:cNvSpPr/>
          <p:nvPr/>
        </p:nvSpPr>
        <p:spPr>
          <a:xfrm>
            <a:off x="4309782" y="171495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向下箭號圖說文字 27">
            <a:extLst>
              <a:ext uri="{FF2B5EF4-FFF2-40B4-BE49-F238E27FC236}">
                <a16:creationId xmlns:a16="http://schemas.microsoft.com/office/drawing/2014/main" id="{E02E9DB6-C89F-C94B-A9DF-3600DFE7186D}"/>
              </a:ext>
            </a:extLst>
          </p:cNvPr>
          <p:cNvSpPr/>
          <p:nvPr/>
        </p:nvSpPr>
        <p:spPr>
          <a:xfrm>
            <a:off x="3040529" y="1714953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向下箭號圖說文字 28">
            <a:extLst>
              <a:ext uri="{FF2B5EF4-FFF2-40B4-BE49-F238E27FC236}">
                <a16:creationId xmlns:a16="http://schemas.microsoft.com/office/drawing/2014/main" id="{6FCBBD9D-0DD0-7D46-A414-029C0E45D907}"/>
              </a:ext>
            </a:extLst>
          </p:cNvPr>
          <p:cNvSpPr/>
          <p:nvPr/>
        </p:nvSpPr>
        <p:spPr>
          <a:xfrm>
            <a:off x="5558863" y="172030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1" name="向下箭號圖說文字 30">
            <a:extLst>
              <a:ext uri="{FF2B5EF4-FFF2-40B4-BE49-F238E27FC236}">
                <a16:creationId xmlns:a16="http://schemas.microsoft.com/office/drawing/2014/main" id="{C7058B07-8AF7-2441-9B3C-B81F5B73D77D}"/>
              </a:ext>
            </a:extLst>
          </p:cNvPr>
          <p:cNvSpPr/>
          <p:nvPr/>
        </p:nvSpPr>
        <p:spPr>
          <a:xfrm>
            <a:off x="6807944" y="1710952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2" name="向下箭號圖說文字 31">
            <a:extLst>
              <a:ext uri="{FF2B5EF4-FFF2-40B4-BE49-F238E27FC236}">
                <a16:creationId xmlns:a16="http://schemas.microsoft.com/office/drawing/2014/main" id="{D1FF8998-30EA-F544-A6FD-40B3986DA5EA}"/>
              </a:ext>
            </a:extLst>
          </p:cNvPr>
          <p:cNvSpPr/>
          <p:nvPr/>
        </p:nvSpPr>
        <p:spPr>
          <a:xfrm>
            <a:off x="8073464" y="1699461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3" name="向左箭號圖說文字 32">
            <a:extLst>
              <a:ext uri="{FF2B5EF4-FFF2-40B4-BE49-F238E27FC236}">
                <a16:creationId xmlns:a16="http://schemas.microsoft.com/office/drawing/2014/main" id="{7F94B50C-4D39-2A43-83D9-C1F9446A8774}"/>
              </a:ext>
            </a:extLst>
          </p:cNvPr>
          <p:cNvSpPr/>
          <p:nvPr/>
        </p:nvSpPr>
        <p:spPr>
          <a:xfrm>
            <a:off x="9024941" y="2580073"/>
            <a:ext cx="2674471" cy="7261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8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放到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4" name="向右箭號圖說文字 33">
            <a:extLst>
              <a:ext uri="{FF2B5EF4-FFF2-40B4-BE49-F238E27FC236}">
                <a16:creationId xmlns:a16="http://schemas.microsoft.com/office/drawing/2014/main" id="{152EE3F0-7C81-1540-9287-31242108FBD5}"/>
              </a:ext>
            </a:extLst>
          </p:cNvPr>
          <p:cNvSpPr/>
          <p:nvPr/>
        </p:nvSpPr>
        <p:spPr>
          <a:xfrm>
            <a:off x="203378" y="3531222"/>
            <a:ext cx="2896168" cy="106794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6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CFQ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的最開頭的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收集起來，送到硬碟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5" name="向下箭號 34">
            <a:extLst>
              <a:ext uri="{FF2B5EF4-FFF2-40B4-BE49-F238E27FC236}">
                <a16:creationId xmlns:a16="http://schemas.microsoft.com/office/drawing/2014/main" id="{3AC6AE04-4B1A-634E-816F-D1527BBC6E35}"/>
              </a:ext>
            </a:extLst>
          </p:cNvPr>
          <p:cNvSpPr/>
          <p:nvPr/>
        </p:nvSpPr>
        <p:spPr>
          <a:xfrm>
            <a:off x="5899149" y="4518758"/>
            <a:ext cx="370539" cy="65453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41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9722A7-7140-764B-ABDE-C6CDB5D62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6600" dirty="0"/>
              <a:t>block-storage</a:t>
            </a:r>
            <a:r>
              <a:rPr kumimoji="1" lang="zh-TW" altLang="en-US" sz="6600" dirty="0"/>
              <a:t>：</a:t>
            </a:r>
            <a:r>
              <a:rPr kumimoji="1" lang="en-US" altLang="zh-TW" sz="6600" dirty="0"/>
              <a:t>hard disk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597697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05D43977-66A0-AB4C-A5B6-DC5AF7C2C4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09" y="5635249"/>
            <a:ext cx="1338381" cy="13383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25D092-1222-6C4E-AFAB-3BD5469C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</a:t>
            </a:r>
            <a:r>
              <a:rPr kumimoji="1" lang="en-US" altLang="zh-TW" dirty="0"/>
              <a:t>NOOP</a:t>
            </a:r>
            <a:endParaRPr kumimoji="1"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2216E99-0518-2D41-B4DC-F47BEB56AE3C}"/>
              </a:ext>
            </a:extLst>
          </p:cNvPr>
          <p:cNvCxnSpPr/>
          <p:nvPr/>
        </p:nvCxnSpPr>
        <p:spPr>
          <a:xfrm>
            <a:off x="0" y="4760259"/>
            <a:ext cx="12192000" cy="0"/>
          </a:xfrm>
          <a:prstGeom prst="line">
            <a:avLst/>
          </a:prstGeom>
          <a:ln w="38100">
            <a:solidFill>
              <a:srgbClr val="942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BA83DE-6744-704E-849B-9AF1430E75FC}"/>
              </a:ext>
            </a:extLst>
          </p:cNvPr>
          <p:cNvSpPr txBox="1"/>
          <p:nvPr/>
        </p:nvSpPr>
        <p:spPr>
          <a:xfrm>
            <a:off x="10505320" y="537363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hardware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0E1035-1500-4941-979A-2EBF2C394116}"/>
              </a:ext>
            </a:extLst>
          </p:cNvPr>
          <p:cNvSpPr txBox="1"/>
          <p:nvPr/>
        </p:nvSpPr>
        <p:spPr>
          <a:xfrm>
            <a:off x="10505320" y="377754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kernel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AA32358-1E04-024A-9F5F-56E1B6FC5519}"/>
              </a:ext>
            </a:extLst>
          </p:cNvPr>
          <p:cNvGraphicFramePr>
            <a:graphicFrameLocks noGrp="1"/>
          </p:cNvGraphicFramePr>
          <p:nvPr/>
        </p:nvGraphicFramePr>
        <p:xfrm>
          <a:off x="5841252" y="5082443"/>
          <a:ext cx="509494" cy="93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E23634E9-6354-FC45-B751-19BB52137B7D}"/>
              </a:ext>
            </a:extLst>
          </p:cNvPr>
          <p:cNvSpPr/>
          <p:nvPr/>
        </p:nvSpPr>
        <p:spPr>
          <a:xfrm>
            <a:off x="254746" y="5896859"/>
            <a:ext cx="2785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https://medium.com/@rukavitsya/i-o-scheduling-in-linux-ef19aca90d71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18F0A9B-524F-8846-9776-FEA1EB83EBC8}"/>
              </a:ext>
            </a:extLst>
          </p:cNvPr>
          <p:cNvGraphicFramePr>
            <a:graphicFrameLocks noGrp="1"/>
          </p:cNvGraphicFramePr>
          <p:nvPr/>
        </p:nvGraphicFramePr>
        <p:xfrm>
          <a:off x="5818092" y="2943143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18" name="向下箭號圖說文字 17">
            <a:extLst>
              <a:ext uri="{FF2B5EF4-FFF2-40B4-BE49-F238E27FC236}">
                <a16:creationId xmlns:a16="http://schemas.microsoft.com/office/drawing/2014/main" id="{33586417-0EC5-3D44-A004-3F13649CA128}"/>
              </a:ext>
            </a:extLst>
          </p:cNvPr>
          <p:cNvSpPr/>
          <p:nvPr/>
        </p:nvSpPr>
        <p:spPr>
          <a:xfrm>
            <a:off x="4309782" y="171495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向下箭號圖說文字 18">
            <a:extLst>
              <a:ext uri="{FF2B5EF4-FFF2-40B4-BE49-F238E27FC236}">
                <a16:creationId xmlns:a16="http://schemas.microsoft.com/office/drawing/2014/main" id="{50DA0558-8425-CC4F-BAC6-61C21B6352AF}"/>
              </a:ext>
            </a:extLst>
          </p:cNvPr>
          <p:cNvSpPr/>
          <p:nvPr/>
        </p:nvSpPr>
        <p:spPr>
          <a:xfrm>
            <a:off x="3040529" y="1714953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向下箭號圖說文字 19">
            <a:extLst>
              <a:ext uri="{FF2B5EF4-FFF2-40B4-BE49-F238E27FC236}">
                <a16:creationId xmlns:a16="http://schemas.microsoft.com/office/drawing/2014/main" id="{A242EBDC-DFE3-7A4F-A346-53555235A14A}"/>
              </a:ext>
            </a:extLst>
          </p:cNvPr>
          <p:cNvSpPr/>
          <p:nvPr/>
        </p:nvSpPr>
        <p:spPr>
          <a:xfrm>
            <a:off x="5558863" y="172030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向下箭號圖說文字 20">
            <a:extLst>
              <a:ext uri="{FF2B5EF4-FFF2-40B4-BE49-F238E27FC236}">
                <a16:creationId xmlns:a16="http://schemas.microsoft.com/office/drawing/2014/main" id="{303795D7-52FA-A249-9746-92A6FA5F5718}"/>
              </a:ext>
            </a:extLst>
          </p:cNvPr>
          <p:cNvSpPr/>
          <p:nvPr/>
        </p:nvSpPr>
        <p:spPr>
          <a:xfrm>
            <a:off x="6807944" y="1710952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向下箭號圖說文字 21">
            <a:extLst>
              <a:ext uri="{FF2B5EF4-FFF2-40B4-BE49-F238E27FC236}">
                <a16:creationId xmlns:a16="http://schemas.microsoft.com/office/drawing/2014/main" id="{B934B7C4-7675-1B46-9571-CAD914DD6E06}"/>
              </a:ext>
            </a:extLst>
          </p:cNvPr>
          <p:cNvSpPr/>
          <p:nvPr/>
        </p:nvSpPr>
        <p:spPr>
          <a:xfrm>
            <a:off x="8073464" y="1699461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向左箭號圖說文字 22">
            <a:extLst>
              <a:ext uri="{FF2B5EF4-FFF2-40B4-BE49-F238E27FC236}">
                <a16:creationId xmlns:a16="http://schemas.microsoft.com/office/drawing/2014/main" id="{FABD6E3C-9720-0D46-AA60-CC68123D2BF3}"/>
              </a:ext>
            </a:extLst>
          </p:cNvPr>
          <p:cNvSpPr/>
          <p:nvPr/>
        </p:nvSpPr>
        <p:spPr>
          <a:xfrm>
            <a:off x="6499408" y="3207566"/>
            <a:ext cx="3510806" cy="8701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8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放到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中，依照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FIFO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的形式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F4D623E1-DD6F-BF44-9704-AF7BB7F54733}"/>
              </a:ext>
            </a:extLst>
          </p:cNvPr>
          <p:cNvCxnSpPr>
            <a:stCxn id="19" idx="2"/>
            <a:endCxn id="12" idx="0"/>
          </p:cNvCxnSpPr>
          <p:nvPr/>
        </p:nvCxnSpPr>
        <p:spPr>
          <a:xfrm>
            <a:off x="3577665" y="2310786"/>
            <a:ext cx="2495174" cy="63235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D4BB698F-9A9D-384B-8A44-D38CF9ACCC1F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4846918" y="2310787"/>
            <a:ext cx="1225921" cy="63235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E09FD56A-2752-E84F-8879-E671770A66FA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flipH="1">
            <a:off x="6072839" y="2316137"/>
            <a:ext cx="23160" cy="62700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E76D0CE3-D37B-584F-9DB7-E9BE7182D94E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 flipH="1">
            <a:off x="6072839" y="2306785"/>
            <a:ext cx="1272241" cy="63635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78E5861-608E-AF4C-AA84-71C7608422AD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 flipH="1">
            <a:off x="6072839" y="2295294"/>
            <a:ext cx="2537761" cy="6478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向下箭號 42">
            <a:extLst>
              <a:ext uri="{FF2B5EF4-FFF2-40B4-BE49-F238E27FC236}">
                <a16:creationId xmlns:a16="http://schemas.microsoft.com/office/drawing/2014/main" id="{971F3C78-53F2-5F44-872F-103F443439C5}"/>
              </a:ext>
            </a:extLst>
          </p:cNvPr>
          <p:cNvSpPr/>
          <p:nvPr/>
        </p:nvSpPr>
        <p:spPr>
          <a:xfrm>
            <a:off x="5899149" y="4502667"/>
            <a:ext cx="370539" cy="64373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870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977EB-5040-1D4C-9DC2-CB05174F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EDF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5B2F98-19F0-7748-B152-B7C12DF7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09" y="5635249"/>
            <a:ext cx="1338381" cy="1338381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3449F3F-E930-2742-8DAA-4F0AF3BA13DF}"/>
              </a:ext>
            </a:extLst>
          </p:cNvPr>
          <p:cNvCxnSpPr/>
          <p:nvPr/>
        </p:nvCxnSpPr>
        <p:spPr>
          <a:xfrm>
            <a:off x="0" y="4760259"/>
            <a:ext cx="12192000" cy="0"/>
          </a:xfrm>
          <a:prstGeom prst="line">
            <a:avLst/>
          </a:prstGeom>
          <a:ln w="38100">
            <a:solidFill>
              <a:srgbClr val="942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BDF4E-DDA6-8E43-A905-D57AC8102EB7}"/>
              </a:ext>
            </a:extLst>
          </p:cNvPr>
          <p:cNvSpPr txBox="1"/>
          <p:nvPr/>
        </p:nvSpPr>
        <p:spPr>
          <a:xfrm>
            <a:off x="10505320" y="537363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hardware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64E5CE-0F89-CF44-B8D2-F8483EEE671F}"/>
              </a:ext>
            </a:extLst>
          </p:cNvPr>
          <p:cNvSpPr txBox="1"/>
          <p:nvPr/>
        </p:nvSpPr>
        <p:spPr>
          <a:xfrm>
            <a:off x="10505320" y="377754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kernel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F2AB1F7-5354-AE43-8128-D1C10511DE49}"/>
              </a:ext>
            </a:extLst>
          </p:cNvPr>
          <p:cNvGraphicFramePr>
            <a:graphicFrameLocks noGrp="1"/>
          </p:cNvGraphicFramePr>
          <p:nvPr/>
        </p:nvGraphicFramePr>
        <p:xfrm>
          <a:off x="5841252" y="5082443"/>
          <a:ext cx="509494" cy="93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BD5298A-7E22-B744-8400-ED7F471FAB78}"/>
              </a:ext>
            </a:extLst>
          </p:cNvPr>
          <p:cNvSpPr/>
          <p:nvPr/>
        </p:nvSpPr>
        <p:spPr>
          <a:xfrm>
            <a:off x="254746" y="5896859"/>
            <a:ext cx="2785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https://medium.com/@rukavitsya/i-o-scheduling-in-linux-ef19aca90d71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DA5350A-DD49-464B-82C6-3B8D6E94F06E}"/>
              </a:ext>
            </a:extLst>
          </p:cNvPr>
          <p:cNvGraphicFramePr>
            <a:graphicFrameLocks noGrp="1"/>
          </p:cNvGraphicFramePr>
          <p:nvPr/>
        </p:nvGraphicFramePr>
        <p:xfrm>
          <a:off x="5818092" y="2943143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11" name="向下箭號圖說文字 10">
            <a:extLst>
              <a:ext uri="{FF2B5EF4-FFF2-40B4-BE49-F238E27FC236}">
                <a16:creationId xmlns:a16="http://schemas.microsoft.com/office/drawing/2014/main" id="{B98F2AE7-6C43-9544-BAEA-C09212C1BA06}"/>
              </a:ext>
            </a:extLst>
          </p:cNvPr>
          <p:cNvSpPr/>
          <p:nvPr/>
        </p:nvSpPr>
        <p:spPr>
          <a:xfrm>
            <a:off x="4309782" y="171495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向下箭號圖說文字 11">
            <a:extLst>
              <a:ext uri="{FF2B5EF4-FFF2-40B4-BE49-F238E27FC236}">
                <a16:creationId xmlns:a16="http://schemas.microsoft.com/office/drawing/2014/main" id="{B67927C5-4CEE-D34C-83BB-F88EB433E247}"/>
              </a:ext>
            </a:extLst>
          </p:cNvPr>
          <p:cNvSpPr/>
          <p:nvPr/>
        </p:nvSpPr>
        <p:spPr>
          <a:xfrm>
            <a:off x="3040529" y="1714953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向下箭號圖說文字 12">
            <a:extLst>
              <a:ext uri="{FF2B5EF4-FFF2-40B4-BE49-F238E27FC236}">
                <a16:creationId xmlns:a16="http://schemas.microsoft.com/office/drawing/2014/main" id="{9725BE12-0622-0542-A28B-ADC24B4F842A}"/>
              </a:ext>
            </a:extLst>
          </p:cNvPr>
          <p:cNvSpPr/>
          <p:nvPr/>
        </p:nvSpPr>
        <p:spPr>
          <a:xfrm>
            <a:off x="5558863" y="172030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向下箭號圖說文字 13">
            <a:extLst>
              <a:ext uri="{FF2B5EF4-FFF2-40B4-BE49-F238E27FC236}">
                <a16:creationId xmlns:a16="http://schemas.microsoft.com/office/drawing/2014/main" id="{95721E17-EAFE-B94F-A14A-75794B14F48F}"/>
              </a:ext>
            </a:extLst>
          </p:cNvPr>
          <p:cNvSpPr/>
          <p:nvPr/>
        </p:nvSpPr>
        <p:spPr>
          <a:xfrm>
            <a:off x="6807944" y="1710952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向下箭號圖說文字 14">
            <a:extLst>
              <a:ext uri="{FF2B5EF4-FFF2-40B4-BE49-F238E27FC236}">
                <a16:creationId xmlns:a16="http://schemas.microsoft.com/office/drawing/2014/main" id="{69275D14-73C7-2F4A-B481-220734B1CEC2}"/>
              </a:ext>
            </a:extLst>
          </p:cNvPr>
          <p:cNvSpPr/>
          <p:nvPr/>
        </p:nvSpPr>
        <p:spPr>
          <a:xfrm>
            <a:off x="8073464" y="1699461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向左箭號圖說文字 15">
            <a:extLst>
              <a:ext uri="{FF2B5EF4-FFF2-40B4-BE49-F238E27FC236}">
                <a16:creationId xmlns:a16="http://schemas.microsoft.com/office/drawing/2014/main" id="{65E7D8B8-4446-0B40-ACDA-B749BDF8546A}"/>
              </a:ext>
            </a:extLst>
          </p:cNvPr>
          <p:cNvSpPr/>
          <p:nvPr/>
        </p:nvSpPr>
        <p:spPr>
          <a:xfrm>
            <a:off x="6499408" y="3207566"/>
            <a:ext cx="2321863" cy="8701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87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預設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write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 sec</a:t>
            </a: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read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500ms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51F527-4AEE-FE47-AB63-3B1A069D9F6C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577665" y="2310786"/>
            <a:ext cx="2495174" cy="63235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D917817-6F7D-6B44-BBDF-7E39C52089CC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4846918" y="2310787"/>
            <a:ext cx="1225921" cy="63235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0DBBE17-7F03-AE4B-AE33-64D74EDAB877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072839" y="2316137"/>
            <a:ext cx="23160" cy="62700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D5676E0-8251-8647-A407-6B07D26E7EB3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6072839" y="2306785"/>
            <a:ext cx="1272241" cy="63635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FD8A832-67BD-5943-8D05-9F0BF8B60F04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6072839" y="2295294"/>
            <a:ext cx="2537761" cy="6478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6ECBC9B5-9EE2-3A4C-AAC1-35CE9591E11D}"/>
              </a:ext>
            </a:extLst>
          </p:cNvPr>
          <p:cNvSpPr/>
          <p:nvPr/>
        </p:nvSpPr>
        <p:spPr>
          <a:xfrm>
            <a:off x="5899149" y="4502667"/>
            <a:ext cx="370539" cy="64373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向左箭號圖說文字 22">
            <a:extLst>
              <a:ext uri="{FF2B5EF4-FFF2-40B4-BE49-F238E27FC236}">
                <a16:creationId xmlns:a16="http://schemas.microsoft.com/office/drawing/2014/main" id="{3CA3BF46-358C-0046-810D-E701722F1782}"/>
              </a:ext>
            </a:extLst>
          </p:cNvPr>
          <p:cNvSpPr/>
          <p:nvPr/>
        </p:nvSpPr>
        <p:spPr>
          <a:xfrm rot="20472905">
            <a:off x="8493461" y="2457620"/>
            <a:ext cx="2656168" cy="105335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87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因為所有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req.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deadline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，因此可以避免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starvation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71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3BBC3E-1D77-4040-91CC-F3035A77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BFQ</a:t>
            </a:r>
            <a:r>
              <a:rPr kumimoji="1" lang="zh-TW" altLang="en-US" dirty="0"/>
              <a:t>（</a:t>
            </a:r>
            <a:r>
              <a:rPr lang="en" altLang="zh-TW" dirty="0"/>
              <a:t>Budget Fair Queueing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18E26E9-CFC6-A545-A76D-7819BCE089F5}"/>
              </a:ext>
            </a:extLst>
          </p:cNvPr>
          <p:cNvCxnSpPr/>
          <p:nvPr/>
        </p:nvCxnSpPr>
        <p:spPr>
          <a:xfrm>
            <a:off x="0" y="4760259"/>
            <a:ext cx="12192000" cy="0"/>
          </a:xfrm>
          <a:prstGeom prst="line">
            <a:avLst/>
          </a:prstGeom>
          <a:ln w="38100">
            <a:solidFill>
              <a:srgbClr val="942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7A21D2-5C1A-E748-B1C5-667217BC906F}"/>
              </a:ext>
            </a:extLst>
          </p:cNvPr>
          <p:cNvSpPr txBox="1"/>
          <p:nvPr/>
        </p:nvSpPr>
        <p:spPr>
          <a:xfrm>
            <a:off x="10505320" y="537363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hardware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2FC828-59EC-3144-870A-45FAF39C0B68}"/>
              </a:ext>
            </a:extLst>
          </p:cNvPr>
          <p:cNvSpPr txBox="1"/>
          <p:nvPr/>
        </p:nvSpPr>
        <p:spPr>
          <a:xfrm>
            <a:off x="10505320" y="377754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ea typeface="Microsoft YaHei Light" panose="020B0502040204020203" pitchFamily="34" charset="-122"/>
              </a:rPr>
              <a:t>kernel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D9095B-DF2D-A94C-9B1F-3A55A47EED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09" y="5635249"/>
            <a:ext cx="1338381" cy="133838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796094E-7EBE-AF4F-8D72-F25E6BDC2425}"/>
              </a:ext>
            </a:extLst>
          </p:cNvPr>
          <p:cNvGraphicFramePr>
            <a:graphicFrameLocks noGrp="1"/>
          </p:cNvGraphicFramePr>
          <p:nvPr/>
        </p:nvGraphicFramePr>
        <p:xfrm>
          <a:off x="3337112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B724FF4-7ADA-0B48-B263-CC6033E2D899}"/>
              </a:ext>
            </a:extLst>
          </p:cNvPr>
          <p:cNvGraphicFramePr>
            <a:graphicFrameLocks noGrp="1"/>
          </p:cNvGraphicFramePr>
          <p:nvPr/>
        </p:nvGraphicFramePr>
        <p:xfrm>
          <a:off x="5841252" y="5082443"/>
          <a:ext cx="509494" cy="93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1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20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tint val="20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tint val="2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2F8D9585-0A10-A74F-B42B-143ACEC6A43D}"/>
              </a:ext>
            </a:extLst>
          </p:cNvPr>
          <p:cNvSpPr/>
          <p:nvPr/>
        </p:nvSpPr>
        <p:spPr>
          <a:xfrm>
            <a:off x="254746" y="5896859"/>
            <a:ext cx="2785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https://medium.com/@rukavitsya/i-o-scheduling-in-linux-ef19aca90d71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5380A29-CDB3-3E40-AC8E-BF2481612BFB}"/>
              </a:ext>
            </a:extLst>
          </p:cNvPr>
          <p:cNvGraphicFramePr>
            <a:graphicFrameLocks noGrp="1"/>
          </p:cNvGraphicFramePr>
          <p:nvPr/>
        </p:nvGraphicFramePr>
        <p:xfrm>
          <a:off x="4592171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B71A356-1750-AE45-8C09-036B57F57CE7}"/>
              </a:ext>
            </a:extLst>
          </p:cNvPr>
          <p:cNvGraphicFramePr>
            <a:graphicFrameLocks noGrp="1"/>
          </p:cNvGraphicFramePr>
          <p:nvPr/>
        </p:nvGraphicFramePr>
        <p:xfrm>
          <a:off x="5847230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EF5E72E-4F47-3D4F-ACF0-D16539E4D1B8}"/>
              </a:ext>
            </a:extLst>
          </p:cNvPr>
          <p:cNvGraphicFramePr>
            <a:graphicFrameLocks noGrp="1"/>
          </p:cNvGraphicFramePr>
          <p:nvPr/>
        </p:nvGraphicFramePr>
        <p:xfrm>
          <a:off x="7102289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B9F53EB-4298-1D47-9C02-D043B6C12620}"/>
              </a:ext>
            </a:extLst>
          </p:cNvPr>
          <p:cNvGraphicFramePr>
            <a:graphicFrameLocks noGrp="1"/>
          </p:cNvGraphicFramePr>
          <p:nvPr/>
        </p:nvGraphicFramePr>
        <p:xfrm>
          <a:off x="8357348" y="2286521"/>
          <a:ext cx="509494" cy="149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494">
                  <a:extLst>
                    <a:ext uri="{9D8B030D-6E8A-4147-A177-3AD203B41FA5}">
                      <a16:colId xmlns:a16="http://schemas.microsoft.com/office/drawing/2014/main" val="63968670"/>
                    </a:ext>
                  </a:extLst>
                </a:gridCol>
              </a:tblGrid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72944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69345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9872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9868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98730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74431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7149"/>
                  </a:ext>
                </a:extLst>
              </a:tr>
              <a:tr h="186946">
                <a:tc>
                  <a:txBody>
                    <a:bodyPr/>
                    <a:lstStyle/>
                    <a:p>
                      <a:endParaRPr lang="zh-TW" altLang="en-US" sz="600" b="0" i="0" dirty="0">
                        <a:ea typeface="Microsoft YaHei Light" panose="020B0502040204020203" pitchFamily="34" charset="-122"/>
                      </a:endParaRPr>
                    </a:p>
                  </a:txBody>
                  <a:tcPr>
                    <a:lnL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42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75978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56025C75-6012-BE4B-BECB-B6AA37A0AF76}"/>
              </a:ext>
            </a:extLst>
          </p:cNvPr>
          <p:cNvGrpSpPr/>
          <p:nvPr/>
        </p:nvGrpSpPr>
        <p:grpSpPr>
          <a:xfrm rot="5400000">
            <a:off x="5834390" y="1086631"/>
            <a:ext cx="523219" cy="6179671"/>
            <a:chOff x="10367682" y="874059"/>
            <a:chExt cx="887506" cy="3675717"/>
          </a:xfrm>
        </p:grpSpPr>
        <p:sp>
          <p:nvSpPr>
            <p:cNvPr id="16" name="迴轉箭號 15">
              <a:extLst>
                <a:ext uri="{FF2B5EF4-FFF2-40B4-BE49-F238E27FC236}">
                  <a16:creationId xmlns:a16="http://schemas.microsoft.com/office/drawing/2014/main" id="{EB2E6190-EBEC-4B42-90AB-10A93D70F4BC}"/>
                </a:ext>
              </a:extLst>
            </p:cNvPr>
            <p:cNvSpPr/>
            <p:nvPr/>
          </p:nvSpPr>
          <p:spPr>
            <a:xfrm>
              <a:off x="10367682" y="874059"/>
              <a:ext cx="887506" cy="2017059"/>
            </a:xfrm>
            <a:prstGeom prst="uturnArrow">
              <a:avLst>
                <a:gd name="adj1" fmla="val 9849"/>
                <a:gd name="adj2" fmla="val 14394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ea typeface="Microsoft YaHei Light" panose="020B0502040204020203" pitchFamily="34" charset="-122"/>
              </a:endParaRPr>
            </a:p>
          </p:txBody>
        </p:sp>
        <p:sp>
          <p:nvSpPr>
            <p:cNvPr id="17" name="迴轉箭號 16">
              <a:extLst>
                <a:ext uri="{FF2B5EF4-FFF2-40B4-BE49-F238E27FC236}">
                  <a16:creationId xmlns:a16="http://schemas.microsoft.com/office/drawing/2014/main" id="{6E36DC05-E396-054B-B95A-D847CB75D237}"/>
                </a:ext>
              </a:extLst>
            </p:cNvPr>
            <p:cNvSpPr/>
            <p:nvPr/>
          </p:nvSpPr>
          <p:spPr>
            <a:xfrm rot="10800000">
              <a:off x="10367682" y="2532717"/>
              <a:ext cx="887506" cy="2017059"/>
            </a:xfrm>
            <a:prstGeom prst="uturnArrow">
              <a:avLst>
                <a:gd name="adj1" fmla="val 9849"/>
                <a:gd name="adj2" fmla="val 14394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18" name="向下箭號圖說文字 17">
            <a:extLst>
              <a:ext uri="{FF2B5EF4-FFF2-40B4-BE49-F238E27FC236}">
                <a16:creationId xmlns:a16="http://schemas.microsoft.com/office/drawing/2014/main" id="{A2E9356F-2A1E-4348-AD7A-BCEE2937072E}"/>
              </a:ext>
            </a:extLst>
          </p:cNvPr>
          <p:cNvSpPr/>
          <p:nvPr/>
        </p:nvSpPr>
        <p:spPr>
          <a:xfrm>
            <a:off x="4309782" y="171495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向下箭號圖說文字 18">
            <a:extLst>
              <a:ext uri="{FF2B5EF4-FFF2-40B4-BE49-F238E27FC236}">
                <a16:creationId xmlns:a16="http://schemas.microsoft.com/office/drawing/2014/main" id="{D1B01D3C-D503-4940-BEEA-1445B33F112C}"/>
              </a:ext>
            </a:extLst>
          </p:cNvPr>
          <p:cNvSpPr/>
          <p:nvPr/>
        </p:nvSpPr>
        <p:spPr>
          <a:xfrm>
            <a:off x="3040529" y="1714953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向下箭號圖說文字 19">
            <a:extLst>
              <a:ext uri="{FF2B5EF4-FFF2-40B4-BE49-F238E27FC236}">
                <a16:creationId xmlns:a16="http://schemas.microsoft.com/office/drawing/2014/main" id="{894EE554-4419-AA4C-BBAF-CDA2067263D5}"/>
              </a:ext>
            </a:extLst>
          </p:cNvPr>
          <p:cNvSpPr/>
          <p:nvPr/>
        </p:nvSpPr>
        <p:spPr>
          <a:xfrm>
            <a:off x="5558863" y="1720304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向下箭號圖說文字 20">
            <a:extLst>
              <a:ext uri="{FF2B5EF4-FFF2-40B4-BE49-F238E27FC236}">
                <a16:creationId xmlns:a16="http://schemas.microsoft.com/office/drawing/2014/main" id="{FCA2DBB6-F5F5-0B46-AB49-B6068E2F1492}"/>
              </a:ext>
            </a:extLst>
          </p:cNvPr>
          <p:cNvSpPr/>
          <p:nvPr/>
        </p:nvSpPr>
        <p:spPr>
          <a:xfrm>
            <a:off x="6807944" y="1710952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向下箭號圖說文字 21">
            <a:extLst>
              <a:ext uri="{FF2B5EF4-FFF2-40B4-BE49-F238E27FC236}">
                <a16:creationId xmlns:a16="http://schemas.microsoft.com/office/drawing/2014/main" id="{380AE57B-6AFA-D746-A716-E39E84B2D4BF}"/>
              </a:ext>
            </a:extLst>
          </p:cNvPr>
          <p:cNvSpPr/>
          <p:nvPr/>
        </p:nvSpPr>
        <p:spPr>
          <a:xfrm>
            <a:off x="8073464" y="1699461"/>
            <a:ext cx="1074271" cy="595833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task 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向左箭號圖說文字 22">
            <a:extLst>
              <a:ext uri="{FF2B5EF4-FFF2-40B4-BE49-F238E27FC236}">
                <a16:creationId xmlns:a16="http://schemas.microsoft.com/office/drawing/2014/main" id="{4695FA83-189E-6A4F-820B-19D403D0F9CE}"/>
              </a:ext>
            </a:extLst>
          </p:cNvPr>
          <p:cNvSpPr/>
          <p:nvPr/>
        </p:nvSpPr>
        <p:spPr>
          <a:xfrm>
            <a:off x="9024941" y="2580073"/>
            <a:ext cx="2674471" cy="7261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8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放到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queue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向右箭號圖說文字 23">
            <a:extLst>
              <a:ext uri="{FF2B5EF4-FFF2-40B4-BE49-F238E27FC236}">
                <a16:creationId xmlns:a16="http://schemas.microsoft.com/office/drawing/2014/main" id="{B7A67F1F-98C6-2D41-BCDC-C689239795C5}"/>
              </a:ext>
            </a:extLst>
          </p:cNvPr>
          <p:cNvSpPr/>
          <p:nvPr/>
        </p:nvSpPr>
        <p:spPr>
          <a:xfrm>
            <a:off x="158376" y="3348454"/>
            <a:ext cx="2978522" cy="1656024"/>
          </a:xfrm>
          <a:prstGeom prst="rightArrowCallout">
            <a:avLst>
              <a:gd name="adj1" fmla="val 25000"/>
              <a:gd name="adj2" fmla="val 25000"/>
              <a:gd name="adj3" fmla="val 14444"/>
              <a:gd name="adj4" fmla="val 882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BFQ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類似於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CFQ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，但每個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budget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，例如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 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已經傳送了很多資料，降低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 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的優先權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向下箭號 24">
            <a:extLst>
              <a:ext uri="{FF2B5EF4-FFF2-40B4-BE49-F238E27FC236}">
                <a16:creationId xmlns:a16="http://schemas.microsoft.com/office/drawing/2014/main" id="{0575DD30-9B44-C84C-A32D-9C675B59FA6D}"/>
              </a:ext>
            </a:extLst>
          </p:cNvPr>
          <p:cNvSpPr/>
          <p:nvPr/>
        </p:nvSpPr>
        <p:spPr>
          <a:xfrm>
            <a:off x="5899149" y="4518758"/>
            <a:ext cx="370539" cy="65453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343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4FC8593-0B02-6D4F-A82D-D46E1A66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小結論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0ACAADC-E677-FB43-A4C1-24CE1FD6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在</a:t>
            </a:r>
            <a:r>
              <a:rPr kumimoji="1" lang="en-US" altLang="zh-TW" sz="2400" dirty="0"/>
              <a:t>I/O scheduling</a:t>
            </a:r>
            <a:r>
              <a:rPr kumimoji="1" lang="zh-TW" altLang="en-US" sz="2400" dirty="0"/>
              <a:t>中，</a:t>
            </a:r>
            <a:r>
              <a:rPr kumimoji="1" lang="en-US" altLang="zh-TW" sz="2400" dirty="0"/>
              <a:t>write</a:t>
            </a:r>
            <a:r>
              <a:rPr kumimoji="1" lang="zh-TW" altLang="en-US" sz="2400" dirty="0"/>
              <a:t>是可以推遲的，大部分的程式碼都必須等到讀到資料以後，才可以繼續往下執行</a:t>
            </a:r>
          </a:p>
          <a:p>
            <a:r>
              <a:rPr kumimoji="1" lang="zh-TW" altLang="en-US" sz="2400" dirty="0"/>
              <a:t>在</a:t>
            </a:r>
            <a:r>
              <a:rPr kumimoji="1" lang="en-US" altLang="zh-TW" sz="2400" dirty="0"/>
              <a:t>Linux</a:t>
            </a:r>
            <a:r>
              <a:rPr kumimoji="1" lang="zh-TW" altLang="en-US" sz="2400" dirty="0"/>
              <a:t>各個階層以至於到</a:t>
            </a:r>
            <a:r>
              <a:rPr kumimoji="1" lang="en-US" altLang="zh-TW" sz="2400" dirty="0"/>
              <a:t>SSD</a:t>
            </a:r>
            <a:r>
              <a:rPr kumimoji="1" lang="zh-TW" altLang="en-US" sz="2400" dirty="0"/>
              <a:t>、</a:t>
            </a:r>
            <a:r>
              <a:rPr kumimoji="1" lang="en-US" altLang="zh-TW" sz="2400" dirty="0"/>
              <a:t>HDD</a:t>
            </a:r>
            <a:r>
              <a:rPr kumimoji="1" lang="zh-TW" altLang="en-US" sz="2400" dirty="0"/>
              <a:t>也都將</a:t>
            </a:r>
            <a:r>
              <a:rPr kumimoji="1" lang="en-US" altLang="zh-TW" sz="2400" dirty="0"/>
              <a:t>write</a:t>
            </a:r>
            <a:r>
              <a:rPr kumimoji="1" lang="zh-TW" altLang="en-US" sz="2400" dirty="0"/>
              <a:t>推遲</a:t>
            </a:r>
          </a:p>
          <a:p>
            <a:r>
              <a:rPr kumimoji="1" lang="en-US" altLang="zh-TW" sz="2400" dirty="0"/>
              <a:t>write</a:t>
            </a:r>
            <a:r>
              <a:rPr kumimoji="1" lang="zh-TW" altLang="en-US" sz="2400" dirty="0"/>
              <a:t>推遲可能會造成資料遺失</a:t>
            </a:r>
          </a:p>
          <a:p>
            <a:r>
              <a:rPr kumimoji="1" lang="en-US" altLang="zh-TW" sz="2400" dirty="0"/>
              <a:t>read vs. write</a:t>
            </a:r>
            <a:r>
              <a:rPr kumimoji="1" lang="zh-TW" altLang="en-US" sz="2400" dirty="0"/>
              <a:t>：基本上是「效能 </a:t>
            </a:r>
            <a:r>
              <a:rPr kumimoji="1" lang="en-US" altLang="zh-TW" sz="2400" dirty="0"/>
              <a:t>vs. </a:t>
            </a:r>
            <a:r>
              <a:rPr kumimoji="1" lang="zh-TW" altLang="en-US" sz="2400" dirty="0"/>
              <a:t>可靠性」的問題</a:t>
            </a:r>
          </a:p>
          <a:p>
            <a:r>
              <a:rPr kumimoji="1" lang="zh-TW" altLang="en-US" sz="2400" dirty="0"/>
              <a:t>在</a:t>
            </a:r>
            <a:r>
              <a:rPr kumimoji="1" lang="en-US" altLang="zh-TW" sz="2400" dirty="0"/>
              <a:t>server</a:t>
            </a:r>
            <a:r>
              <a:rPr kumimoji="1" lang="zh-TW" altLang="en-US" sz="2400" dirty="0"/>
              <a:t>或者筆記型電腦上，都有電池備援，因此「即將斷電時」即可由電池或者「不斷電系統」發出「關機命令」</a:t>
            </a:r>
          </a:p>
          <a:p>
            <a:r>
              <a:rPr kumimoji="1" lang="en-US" altLang="zh-TW" sz="2400" dirty="0"/>
              <a:t>SSD</a:t>
            </a:r>
            <a:r>
              <a:rPr kumimoji="1" lang="zh-TW" altLang="en-US" sz="2400" dirty="0"/>
              <a:t>及</a:t>
            </a:r>
            <a:r>
              <a:rPr kumimoji="1" lang="en-US" altLang="zh-TW" sz="2400" dirty="0"/>
              <a:t>HDD</a:t>
            </a:r>
            <a:r>
              <a:rPr kumimoji="1" lang="zh-TW" altLang="en-US" sz="2400" dirty="0"/>
              <a:t>上需要</a:t>
            </a:r>
            <a:r>
              <a:rPr kumimoji="1" lang="en-US" altLang="zh-TW" sz="2400" dirty="0"/>
              <a:t>buffering</a:t>
            </a:r>
            <a:r>
              <a:rPr kumimoji="1" lang="zh-TW" altLang="en-US" sz="2400" dirty="0"/>
              <a:t>，以調節</a:t>
            </a:r>
            <a:r>
              <a:rPr kumimoji="1" lang="en-US" altLang="zh-TW" sz="2400" dirty="0"/>
              <a:t>PCI</a:t>
            </a:r>
            <a:r>
              <a:rPr kumimoji="1" lang="zh-TW" altLang="en-US" sz="2400" dirty="0"/>
              <a:t>傳送速度及裝置讀取速度，但這些裝置上的</a:t>
            </a:r>
            <a:r>
              <a:rPr kumimoji="1" lang="en-US" altLang="zh-TW" sz="2400" dirty="0"/>
              <a:t>caching</a:t>
            </a:r>
            <a:r>
              <a:rPr kumimoji="1" lang="zh-TW" altLang="en-US" sz="2400" dirty="0"/>
              <a:t>機制與</a:t>
            </a:r>
            <a:r>
              <a:rPr kumimoji="1" lang="en-US" altLang="zh-TW" sz="2400" dirty="0"/>
              <a:t>OS</a:t>
            </a:r>
            <a:r>
              <a:rPr kumimoji="1" lang="zh-TW" altLang="en-US" sz="2400" dirty="0"/>
              <a:t>的</a:t>
            </a:r>
            <a:r>
              <a:rPr kumimoji="1" lang="en-US" altLang="zh-TW" sz="2400" dirty="0"/>
              <a:t>caching</a:t>
            </a:r>
            <a:r>
              <a:rPr kumimoji="1" lang="zh-TW" altLang="en-US" sz="2400" dirty="0"/>
              <a:t>機制是重疊的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2207A8-DBEF-7242-AC45-F909F21D04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C90E4B-72BF-294A-AFF0-391E28716D52}" type="slidenum">
              <a:rPr kumimoji="1" lang="zh-TW" altLang="en-US" smtClean="0">
                <a:ea typeface="Microsoft YaHei Light" panose="020B0502040204020203" pitchFamily="34" charset="-122"/>
              </a:rPr>
              <a:t>63</a:t>
            </a:fld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7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 system overview</a:t>
            </a:r>
          </a:p>
          <a:p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file structures</a:t>
            </a:r>
          </a:p>
          <a:p>
            <a:pPr lvl="1"/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contiguous allocation</a:t>
            </a:r>
          </a:p>
          <a:p>
            <a:pPr lvl="1"/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linked allocation</a:t>
            </a:r>
          </a:p>
          <a:p>
            <a:pPr lvl="1"/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indexed allocation</a:t>
            </a:r>
          </a:p>
          <a:p>
            <a:pPr lvl="1"/>
            <a:r>
              <a:rPr kumimoji="1" lang="en" altLang="zh-TW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</a:t>
            </a:r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-node</a:t>
            </a:r>
          </a:p>
          <a:p>
            <a:pPr lvl="1"/>
            <a:r>
              <a:rPr kumimoji="1" lang="en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2612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0A3053D-A559-BB4B-9874-77AE386ED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「目錄、檔案」概觀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6709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58D6EBE-DEB1-2242-9152-DB5E383B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「目錄」與「檔案」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D8E74E-82A3-764E-9A17-85AF8AD0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不管是「磁片式硬碟」或者是「固態硬碟」，他們都是</a:t>
            </a:r>
            <a:r>
              <a:rPr kumimoji="1" lang="en-US" altLang="zh-CN" dirty="0"/>
              <a:t>block device</a:t>
            </a:r>
            <a:r>
              <a:rPr kumimoji="1" lang="zh-CN" altLang="en-US" dirty="0"/>
              <a:t>，資料的最小儲存單位是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，對</a:t>
            </a:r>
            <a:r>
              <a:rPr kumimoji="1" lang="en-US" altLang="zh-CN" dirty="0"/>
              <a:t>OS</a:t>
            </a:r>
            <a:r>
              <a:rPr kumimoji="1" lang="zh-CN" altLang="en-US" dirty="0"/>
              <a:t>而言，硬碟是一連串的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給定「</a:t>
            </a:r>
            <a:r>
              <a:rPr kumimoji="1" lang="en-US" altLang="zh-CN" dirty="0"/>
              <a:t>logical block number</a:t>
            </a:r>
            <a:r>
              <a:rPr kumimoji="1" lang="zh-CN" altLang="en-US" dirty="0"/>
              <a:t>」（</a:t>
            </a:r>
            <a:r>
              <a:rPr kumimoji="1" lang="en-US" altLang="zh-CN" dirty="0"/>
              <a:t>LBA</a:t>
            </a:r>
            <a:r>
              <a:rPr kumimoji="1" lang="zh-CN" altLang="en-US" dirty="0"/>
              <a:t>）後，硬碟會回傳該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的內容。</a:t>
            </a:r>
            <a:endParaRPr kumimoji="1" lang="en-US" altLang="zh-CN" dirty="0"/>
          </a:p>
          <a:p>
            <a:r>
              <a:rPr kumimoji="1" lang="zh-CN" altLang="en-US" dirty="0"/>
              <a:t>電腦先驅們發明了「檔案」和「目錄」（或稱資料夾）二個概念，將</a:t>
            </a:r>
            <a:r>
              <a:rPr kumimoji="1" lang="en-US" altLang="zh-CN" dirty="0"/>
              <a:t>block device</a:t>
            </a:r>
            <a:r>
              <a:rPr kumimoji="1" lang="zh-CN" altLang="en-US" dirty="0"/>
              <a:t>抽象成邏輯上有意義的資料的集合。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8645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6E733-0D50-9A42-90F7-E1A52603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「目錄」與「檔案」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274DDD-55D4-3E47-83D8-BCBECF94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目錄是一個「命名系統」（</a:t>
            </a:r>
            <a:r>
              <a:rPr kumimoji="1" lang="en-US" altLang="zh-TW" dirty="0"/>
              <a:t>naming system</a:t>
            </a:r>
            <a:r>
              <a:rPr kumimoji="1" lang="zh-TW" altLang="en-US" dirty="0"/>
              <a:t>），藉由這個系統，我們可以透過「路徑＋檔名」找到「檔案編號」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>
                <a:solidFill>
                  <a:srgbClr val="C00000"/>
                </a:solidFill>
              </a:rPr>
              <a:t>注意，「檔名」是一個「檔案」的「名稱」</a:t>
            </a:r>
            <a:endParaRPr kumimoji="1"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「檔案」是一堆有相關意義的</a:t>
            </a:r>
            <a:r>
              <a:rPr kumimoji="1" lang="en-US" altLang="zh-TW" dirty="0"/>
              <a:t>block</a:t>
            </a:r>
            <a:r>
              <a:rPr kumimoji="1" lang="zh-CN" altLang="en-US" dirty="0"/>
              <a:t>所形成的「有序集合」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透過檔案編號，我們可以找到該檔案的「</a:t>
            </a:r>
            <a:r>
              <a:rPr kumimoji="1" lang="en-US" altLang="zh-TW" dirty="0"/>
              <a:t>control block</a:t>
            </a:r>
            <a:r>
              <a:rPr kumimoji="1" lang="zh-TW" altLang="en-US" dirty="0"/>
              <a:t>」，</a:t>
            </a:r>
            <a:r>
              <a:rPr kumimoji="1" lang="en-US" altLang="zh-TW" dirty="0"/>
              <a:t>control</a:t>
            </a:r>
            <a:r>
              <a:rPr kumimoji="1" lang="zh-TW" altLang="en-US" dirty="0"/>
              <a:t> </a:t>
            </a:r>
            <a:r>
              <a:rPr kumimoji="1" lang="en-US" altLang="zh-TW" dirty="0"/>
              <a:t>block</a:t>
            </a:r>
            <a:r>
              <a:rPr kumimoji="1" lang="zh-CN" altLang="en-US" dirty="0"/>
              <a:t>中記載這個檔案的各個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分佈於硬碟系統的哪些地方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996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854E-774D-A542-B4FE-BC304342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block</a:t>
            </a:r>
            <a:r>
              <a:rPr kumimoji="1" lang="zh-CN" altLang="en-US" dirty="0"/>
              <a:t>的大小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F9F5A-B097-1F47-8B45-A1593DA42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目前</a:t>
            </a:r>
            <a:r>
              <a:rPr kumimoji="1" lang="en-US" altLang="zh-TW" dirty="0"/>
              <a:t>block device</a:t>
            </a:r>
            <a:r>
              <a:rPr kumimoji="1" lang="zh-CN" altLang="en-US" dirty="0"/>
              <a:t>所支援的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大部分為</a:t>
            </a:r>
            <a:r>
              <a:rPr kumimoji="1" lang="en-US" altLang="zh-CN" dirty="0"/>
              <a:t>4KB</a:t>
            </a:r>
            <a:r>
              <a:rPr kumimoji="1" lang="zh-CN" altLang="en-US" dirty="0"/>
              <a:t>，與作業系統的</a:t>
            </a:r>
            <a:r>
              <a:rPr kumimoji="1" lang="en-US" altLang="zh-CN" dirty="0"/>
              <a:t>page size</a:t>
            </a:r>
            <a:r>
              <a:rPr kumimoji="1" lang="zh-CN" altLang="en-US" dirty="0"/>
              <a:t>一樣大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這可以讓作業系統管理記憶體與</a:t>
            </a:r>
            <a:r>
              <a:rPr kumimoji="1" lang="en-US" altLang="zh-CN" dirty="0"/>
              <a:t>block device</a:t>
            </a:r>
            <a:r>
              <a:rPr kumimoji="1" lang="zh-CN" altLang="en-US" dirty="0"/>
              <a:t>的時候更加有效率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但許多的</a:t>
            </a:r>
            <a:r>
              <a:rPr kumimoji="1" lang="en-US" altLang="zh-CN" dirty="0"/>
              <a:t>block device</a:t>
            </a:r>
            <a:r>
              <a:rPr kumimoji="1" lang="zh-CN" altLang="en-US" dirty="0"/>
              <a:t>，例如</a:t>
            </a:r>
            <a:r>
              <a:rPr kumimoji="1" lang="en-US" altLang="zh-CN" dirty="0"/>
              <a:t>SSD</a:t>
            </a:r>
            <a:r>
              <a:rPr kumimoji="1" lang="zh-CN" altLang="en-US" dirty="0"/>
              <a:t>等，期內部硬體所支援的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大小往往為</a:t>
            </a:r>
            <a:r>
              <a:rPr kumimoji="1" lang="en-US" altLang="zh-CN" dirty="0"/>
              <a:t>16KB</a:t>
            </a:r>
            <a:r>
              <a:rPr kumimoji="1" lang="zh-CN" altLang="en-US" dirty="0"/>
              <a:t>甚至更大，這造成</a:t>
            </a:r>
            <a:r>
              <a:rPr kumimoji="1" lang="en-US" altLang="zh-CN" dirty="0"/>
              <a:t>OS</a:t>
            </a:r>
            <a:r>
              <a:rPr kumimoji="1" lang="zh-CN" altLang="en-US" dirty="0"/>
              <a:t>無法完全發揮硬體的效能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0162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DED9A-D8D8-3A44-A032-B02E5CCA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「目錄」與「檔案」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D67E54-F031-E24F-BEB4-B8313DCA9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系統中，目錄系統不單單能命名「檔案」，也可以命名「虛擬檔案系統」，可以使用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指令查看這些「虛擬檔案系統」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pl" altLang="zh-TW" dirty="0"/>
              <a:t>proc on /proc type proc</a:t>
            </a:r>
          </a:p>
          <a:p>
            <a:pPr lvl="1">
              <a:lnSpc>
                <a:spcPct val="150000"/>
              </a:lnSpc>
            </a:pPr>
            <a:r>
              <a:rPr kumimoji="1" lang="fr" altLang="zh-TW" dirty="0" err="1"/>
              <a:t>sysfs</a:t>
            </a:r>
            <a:r>
              <a:rPr kumimoji="1" lang="fr" altLang="zh-TW" dirty="0"/>
              <a:t> on /</a:t>
            </a:r>
            <a:r>
              <a:rPr kumimoji="1" lang="fr" altLang="zh-TW" dirty="0" err="1"/>
              <a:t>sys</a:t>
            </a:r>
            <a:r>
              <a:rPr kumimoji="1" lang="fr" altLang="zh-TW" dirty="0"/>
              <a:t> type </a:t>
            </a:r>
            <a:r>
              <a:rPr kumimoji="1" lang="fr" altLang="zh-TW" dirty="0" err="1"/>
              <a:t>sysfs</a:t>
            </a:r>
            <a:endParaRPr kumimoji="1" lang="fr" altLang="zh-TW" dirty="0"/>
          </a:p>
          <a:p>
            <a:pPr lvl="1">
              <a:lnSpc>
                <a:spcPct val="150000"/>
              </a:lnSpc>
            </a:pPr>
            <a:r>
              <a:rPr kumimoji="1" lang="fr" altLang="zh-TW" dirty="0" err="1"/>
              <a:t>udev</a:t>
            </a:r>
            <a:r>
              <a:rPr kumimoji="1" lang="fr" altLang="zh-TW" dirty="0"/>
              <a:t> on /</a:t>
            </a:r>
            <a:r>
              <a:rPr kumimoji="1" lang="fr" altLang="zh-TW" dirty="0" err="1"/>
              <a:t>dev</a:t>
            </a:r>
            <a:r>
              <a:rPr kumimoji="1" lang="fr" altLang="zh-TW" dirty="0"/>
              <a:t> type </a:t>
            </a:r>
            <a:r>
              <a:rPr kumimoji="1" lang="fr" altLang="zh-TW" dirty="0" err="1"/>
              <a:t>devtmpfs</a:t>
            </a:r>
            <a:endParaRPr kumimoji="1" lang="fr" altLang="zh-TW" dirty="0"/>
          </a:p>
          <a:p>
            <a:pPr lvl="1">
              <a:lnSpc>
                <a:spcPct val="150000"/>
              </a:lnSpc>
            </a:pPr>
            <a:r>
              <a:rPr kumimoji="1" lang="da" altLang="zh-TW" dirty="0"/>
              <a:t>debugfs on /sys/kernel/debug type debugfs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148976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E68752D-9AB1-FF42-BEA5-8C9B7A66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硬碟的基本構造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4BAA9C-9BAC-7F4A-8AA2-6A5E5F28B0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287" y="1405808"/>
            <a:ext cx="4869426" cy="4869426"/>
          </a:xfrm>
          <a:prstGeom prst="rect">
            <a:avLst/>
          </a:prstGeom>
        </p:spPr>
      </p:pic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C67ACE99-DE19-EC45-8188-0B74571DF913}"/>
              </a:ext>
            </a:extLst>
          </p:cNvPr>
          <p:cNvSpPr/>
          <p:nvPr/>
        </p:nvSpPr>
        <p:spPr>
          <a:xfrm>
            <a:off x="6858000" y="1851690"/>
            <a:ext cx="4763729" cy="89965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硬碟轉盤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可能有超過一個轉盤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通常每個轉盤雙面都可讀寫</a:t>
            </a:r>
          </a:p>
        </p:txBody>
      </p:sp>
      <p:sp>
        <p:nvSpPr>
          <p:cNvPr id="10" name="向右箭號圖說文字 9">
            <a:extLst>
              <a:ext uri="{FF2B5EF4-FFF2-40B4-BE49-F238E27FC236}">
                <a16:creationId xmlns:a16="http://schemas.microsoft.com/office/drawing/2014/main" id="{D918BF70-9BE1-4D47-B3DC-328CED3AAAA8}"/>
              </a:ext>
            </a:extLst>
          </p:cNvPr>
          <p:cNvSpPr/>
          <p:nvPr/>
        </p:nvSpPr>
        <p:spPr>
          <a:xfrm>
            <a:off x="235974" y="2359741"/>
            <a:ext cx="6548284" cy="1179871"/>
          </a:xfrm>
          <a:prstGeom prst="rightArrowCallout">
            <a:avLst>
              <a:gd name="adj1" fmla="val 7500"/>
              <a:gd name="adj2" fmla="val 7500"/>
              <a:gd name="adj3" fmla="val 25000"/>
              <a:gd name="adj4" fmla="val 583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硬碟讀寫頭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讀寫頭的數量正比於轉盤的數量，所有讀寫頭連接在同一個讀寫臂，同時做讀取、寫入</a:t>
            </a:r>
          </a:p>
        </p:txBody>
      </p:sp>
      <p:sp>
        <p:nvSpPr>
          <p:cNvPr id="11" name="向左箭號圖說文字 10">
            <a:extLst>
              <a:ext uri="{FF2B5EF4-FFF2-40B4-BE49-F238E27FC236}">
                <a16:creationId xmlns:a16="http://schemas.microsoft.com/office/drawing/2014/main" id="{83D2544E-74EC-8149-8E5C-221FD35D8731}"/>
              </a:ext>
            </a:extLst>
          </p:cNvPr>
          <p:cNvSpPr/>
          <p:nvPr/>
        </p:nvSpPr>
        <p:spPr>
          <a:xfrm>
            <a:off x="6096000" y="2897340"/>
            <a:ext cx="5525729" cy="1395156"/>
          </a:xfrm>
          <a:prstGeom prst="leftArrowCallout">
            <a:avLst>
              <a:gd name="adj1" fmla="val 12315"/>
              <a:gd name="adj2" fmla="val 11257"/>
              <a:gd name="adj3" fmla="val 25000"/>
              <a:gd name="adj4" fmla="val 51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讀寫臂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使用圈線馬達驅動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注意：其運動為「加速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定速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減速」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向上箭號圖說文字 11">
            <a:extLst>
              <a:ext uri="{FF2B5EF4-FFF2-40B4-BE49-F238E27FC236}">
                <a16:creationId xmlns:a16="http://schemas.microsoft.com/office/drawing/2014/main" id="{EE4080C3-A80A-9A40-B781-97ACB8F85EBF}"/>
              </a:ext>
            </a:extLst>
          </p:cNvPr>
          <p:cNvSpPr/>
          <p:nvPr/>
        </p:nvSpPr>
        <p:spPr>
          <a:xfrm>
            <a:off x="5338915" y="4529852"/>
            <a:ext cx="3377381" cy="2282981"/>
          </a:xfrm>
          <a:prstGeom prst="upArrowCallout">
            <a:avLst>
              <a:gd name="adj1" fmla="val 6072"/>
              <a:gd name="adj2" fmla="val 7558"/>
              <a:gd name="adj3" fmla="val 14664"/>
              <a:gd name="adj4" fmla="val 53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控制晶片，負責將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轉換為對實體操作的命令。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也負責磁碟排程、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buffering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3C5CB7-117D-2E4F-B9F5-D65D101305EC}"/>
              </a:ext>
            </a:extLst>
          </p:cNvPr>
          <p:cNvSpPr/>
          <p:nvPr/>
        </p:nvSpPr>
        <p:spPr>
          <a:xfrm>
            <a:off x="235974" y="5833130"/>
            <a:ext cx="4011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ea typeface="Microsoft YaHei Light" panose="020B0502040204020203" pitchFamily="34" charset="-122"/>
              </a:rPr>
              <a:t>http://www.stickpng.com/img/electronics/hard-drives/hard-drive-illustration</a:t>
            </a:r>
          </a:p>
        </p:txBody>
      </p:sp>
    </p:spTree>
    <p:extLst>
      <p:ext uri="{BB962C8B-B14F-4D97-AF65-F5344CB8AC3E}">
        <p14:creationId xmlns:p14="http://schemas.microsoft.com/office/powerpoint/2010/main" val="707878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0791F51-2C02-A640-B82A-DE1D54C7F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D978596-04E7-DB4F-9A34-BC1B2E6A0014}"/>
              </a:ext>
            </a:extLst>
          </p:cNvPr>
          <p:cNvSpPr/>
          <p:nvPr/>
        </p:nvSpPr>
        <p:spPr>
          <a:xfrm>
            <a:off x="245423" y="474345"/>
            <a:ext cx="5157850" cy="5355312"/>
          </a:xfrm>
          <a:prstGeom prst="rect">
            <a:avLst/>
          </a:prstGeom>
          <a:solidFill>
            <a:srgbClr val="000000">
              <a:alpha val="68235"/>
            </a:srgbClr>
          </a:solidFill>
        </p:spPr>
        <p:txBody>
          <a:bodyPr wrap="square">
            <a:spAutoFit/>
          </a:bodyPr>
          <a:lstStyle/>
          <a:p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/home/_</a:t>
            </a:r>
            <a:r>
              <a:rPr lang="en" altLang="zh-TW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tree -L 2</a:t>
            </a:r>
            <a:endParaRPr lang="en" altLang="zh-TW" dirty="0">
              <a:solidFill>
                <a:srgbClr val="400BD9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400BD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a.out</a:t>
            </a:r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bionic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cars.avi</a:t>
            </a:r>
            <a:endParaRPr lang="en" altLang="zh-TW" dirty="0">
              <a:solidFill>
                <a:srgbClr val="C814C9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cars.mp4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computer_system.pdf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deb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Desktop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Home.desktop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trash.desktop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Documents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interim-layout-.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docx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OK8_QKeyRef.csv_1.ods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</a:t>
            </a:r>
            <a:r>
              <a:rPr lang="en" altLang="zh-TW" dirty="0">
                <a:solidFill>
                  <a:srgbClr val="B4241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tlpi-180521-dist.tar.gz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untitled_0.ods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2255307-69D5-E34F-B1A8-B9B9AA915567}"/>
              </a:ext>
            </a:extLst>
          </p:cNvPr>
          <p:cNvSpPr/>
          <p:nvPr/>
        </p:nvSpPr>
        <p:spPr>
          <a:xfrm>
            <a:off x="6672395" y="474345"/>
            <a:ext cx="5157850" cy="5882005"/>
          </a:xfrm>
          <a:prstGeom prst="rect">
            <a:avLst/>
          </a:prstGeom>
          <a:solidFill>
            <a:srgbClr val="5B9BD5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CA802F-42CD-2645-8CBB-1B38A902D307}"/>
              </a:ext>
            </a:extLst>
          </p:cNvPr>
          <p:cNvSpPr/>
          <p:nvPr/>
        </p:nvSpPr>
        <p:spPr>
          <a:xfrm>
            <a:off x="534390" y="345956"/>
            <a:ext cx="1900052" cy="475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目錄結構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8A3CC5E-4226-9843-8A25-CFCE4E2FF7DF}"/>
              </a:ext>
            </a:extLst>
          </p:cNvPr>
          <p:cNvGrpSpPr/>
          <p:nvPr/>
        </p:nvGrpSpPr>
        <p:grpSpPr>
          <a:xfrm>
            <a:off x="7002486" y="1270660"/>
            <a:ext cx="4528785" cy="4846442"/>
            <a:chOff x="7251867" y="807522"/>
            <a:chExt cx="4528785" cy="484644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3B55E96-BDAE-954C-A883-FE1524F2E34C}"/>
                </a:ext>
              </a:extLst>
            </p:cNvPr>
            <p:cNvGrpSpPr/>
            <p:nvPr/>
          </p:nvGrpSpPr>
          <p:grpSpPr>
            <a:xfrm>
              <a:off x="7251867" y="807522"/>
              <a:ext cx="4503055" cy="1129805"/>
              <a:chOff x="6788729" y="763793"/>
              <a:chExt cx="4503055" cy="112980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BEB093AF-FE4D-DE49-890E-F056F656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A0509239-41CC-E949-9DD7-AA03B84CC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A76E4C3-085A-E644-967C-029BEFB75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E9768D17-EBE4-8C48-A9E5-1CB1ACFB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E9878F6C-C1E2-BF45-93D8-6877C5564EB8}"/>
                </a:ext>
              </a:extLst>
            </p:cNvPr>
            <p:cNvGrpSpPr/>
            <p:nvPr/>
          </p:nvGrpSpPr>
          <p:grpSpPr>
            <a:xfrm>
              <a:off x="7277597" y="2046401"/>
              <a:ext cx="4503055" cy="1129805"/>
              <a:chOff x="6788729" y="763793"/>
              <a:chExt cx="4503055" cy="1129805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582D962-45EE-5247-A158-26B3D6297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780016BE-D3BA-9246-ABA2-AF9FE6F50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F21554E3-304A-0F4D-8F39-045C53899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21A69F0F-6EA2-7D4D-98B3-F1CF6D661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30718D1-D9D7-914A-A31E-A77C79DAE890}"/>
                </a:ext>
              </a:extLst>
            </p:cNvPr>
            <p:cNvGrpSpPr/>
            <p:nvPr/>
          </p:nvGrpSpPr>
          <p:grpSpPr>
            <a:xfrm>
              <a:off x="7277597" y="4524159"/>
              <a:ext cx="4503055" cy="1129805"/>
              <a:chOff x="6788729" y="763793"/>
              <a:chExt cx="4503055" cy="1129805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57681157-AAA9-AD43-B8A2-3C214C29E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A711DD58-8642-BF45-A132-23CCAB1C0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E0C8B7A4-F7D0-5548-8A48-42A489BF2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4ACF21F6-2007-754C-8CAD-0A6F79CF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73CCA66-289B-A649-BEE8-597D464E5941}"/>
                </a:ext>
              </a:extLst>
            </p:cNvPr>
            <p:cNvGrpSpPr/>
            <p:nvPr/>
          </p:nvGrpSpPr>
          <p:grpSpPr>
            <a:xfrm>
              <a:off x="7277597" y="3285280"/>
              <a:ext cx="4503055" cy="1129805"/>
              <a:chOff x="6788729" y="763793"/>
              <a:chExt cx="4503055" cy="1129805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EEA78E9F-5901-C248-8CA3-E64340B9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E9E9D854-D486-FB44-A7FC-10B22A74A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2BD252DA-7B46-0C49-BCF4-DC6AADD3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84919A3-FD89-A849-AF47-3C8DBD390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A5C7FA8C-6112-FC42-8E4A-52E3EE7B578B}"/>
              </a:ext>
            </a:extLst>
          </p:cNvPr>
          <p:cNvSpPr/>
          <p:nvPr/>
        </p:nvSpPr>
        <p:spPr>
          <a:xfrm>
            <a:off x="7002486" y="307444"/>
            <a:ext cx="1900052" cy="475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檔案結構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65B14D3-EC3D-7247-AE7B-7AE8D78B3C9D}"/>
              </a:ext>
            </a:extLst>
          </p:cNvPr>
          <p:cNvSpPr/>
          <p:nvPr/>
        </p:nvSpPr>
        <p:spPr>
          <a:xfrm>
            <a:off x="1033154" y="1645557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2CCFD3-E4CD-EE43-97CB-88D56116497E}"/>
              </a:ext>
            </a:extLst>
          </p:cNvPr>
          <p:cNvSpPr/>
          <p:nvPr/>
        </p:nvSpPr>
        <p:spPr>
          <a:xfrm>
            <a:off x="1561494" y="1952336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55B049B-52D1-A944-B30D-8A3F53D6A0B0}"/>
              </a:ext>
            </a:extLst>
          </p:cNvPr>
          <p:cNvSpPr/>
          <p:nvPr/>
        </p:nvSpPr>
        <p:spPr>
          <a:xfrm>
            <a:off x="1810875" y="2155866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6950B76-CE84-7147-9AE2-BCD11D259D57}"/>
              </a:ext>
            </a:extLst>
          </p:cNvPr>
          <p:cNvSpPr/>
          <p:nvPr/>
        </p:nvSpPr>
        <p:spPr>
          <a:xfrm>
            <a:off x="2006706" y="249222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BD093C3-E99B-964D-8C43-6867365EA776}"/>
              </a:ext>
            </a:extLst>
          </p:cNvPr>
          <p:cNvSpPr/>
          <p:nvPr/>
        </p:nvSpPr>
        <p:spPr>
          <a:xfrm>
            <a:off x="2000880" y="2784675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81E5B1-5F18-D74A-AE0E-2404DB426C37}"/>
              </a:ext>
            </a:extLst>
          </p:cNvPr>
          <p:cNvSpPr/>
          <p:nvPr/>
        </p:nvSpPr>
        <p:spPr>
          <a:xfrm>
            <a:off x="3281436" y="3056539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2FD24A-4872-8843-A418-7A9BDDFE789D}"/>
              </a:ext>
            </a:extLst>
          </p:cNvPr>
          <p:cNvSpPr/>
          <p:nvPr/>
        </p:nvSpPr>
        <p:spPr>
          <a:xfrm>
            <a:off x="1294411" y="3320344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EA76D3E-4DF0-EE44-B770-28D88F2E77BF}"/>
              </a:ext>
            </a:extLst>
          </p:cNvPr>
          <p:cNvSpPr/>
          <p:nvPr/>
        </p:nvSpPr>
        <p:spPr>
          <a:xfrm>
            <a:off x="2909562" y="3888380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37F350D-2AD7-E24B-BEF6-AD39C719E0A2}"/>
              </a:ext>
            </a:extLst>
          </p:cNvPr>
          <p:cNvSpPr/>
          <p:nvPr/>
        </p:nvSpPr>
        <p:spPr>
          <a:xfrm>
            <a:off x="3091431" y="413138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4D4771-60BF-1A45-A981-904F9976DC9C}"/>
              </a:ext>
            </a:extLst>
          </p:cNvPr>
          <p:cNvSpPr/>
          <p:nvPr/>
        </p:nvSpPr>
        <p:spPr>
          <a:xfrm>
            <a:off x="3905003" y="4688218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72D5E0C-3DEE-D249-9023-5740C39115C1}"/>
              </a:ext>
            </a:extLst>
          </p:cNvPr>
          <p:cNvSpPr/>
          <p:nvPr/>
        </p:nvSpPr>
        <p:spPr>
          <a:xfrm>
            <a:off x="4006988" y="496781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598A69C-691A-554F-8103-B889B42B20AA}"/>
              </a:ext>
            </a:extLst>
          </p:cNvPr>
          <p:cNvSpPr/>
          <p:nvPr/>
        </p:nvSpPr>
        <p:spPr>
          <a:xfrm>
            <a:off x="4301726" y="5262445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FCD62DD-9745-304B-8539-559DA40182BD}"/>
              </a:ext>
            </a:extLst>
          </p:cNvPr>
          <p:cNvSpPr/>
          <p:nvPr/>
        </p:nvSpPr>
        <p:spPr>
          <a:xfrm>
            <a:off x="3186433" y="5516574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56" name="肘形接點 55">
            <a:extLst>
              <a:ext uri="{FF2B5EF4-FFF2-40B4-BE49-F238E27FC236}">
                <a16:creationId xmlns:a16="http://schemas.microsoft.com/office/drawing/2014/main" id="{4D489384-00DA-E942-AA38-12E08CC29782}"/>
              </a:ext>
            </a:extLst>
          </p:cNvPr>
          <p:cNvCxnSpPr>
            <a:cxnSpLocks/>
            <a:stCxn id="41" idx="3"/>
            <a:endCxn id="18" idx="1"/>
          </p:cNvCxnSpPr>
          <p:nvPr/>
        </p:nvCxnSpPr>
        <p:spPr>
          <a:xfrm>
            <a:off x="1223159" y="1740560"/>
            <a:ext cx="5805057" cy="1333882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>
            <a:extLst>
              <a:ext uri="{FF2B5EF4-FFF2-40B4-BE49-F238E27FC236}">
                <a16:creationId xmlns:a16="http://schemas.microsoft.com/office/drawing/2014/main" id="{2429C207-D5E9-4548-9927-7FDE356FFB7F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1751499" y="2047339"/>
            <a:ext cx="6401134" cy="2265982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12AC92E3-20A5-3448-A049-F0DB9F979C8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000880" y="2288182"/>
            <a:ext cx="5027336" cy="3264018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71851C94-4084-1D4C-A4E9-1624D11790F8}"/>
              </a:ext>
            </a:extLst>
          </p:cNvPr>
          <p:cNvCxnSpPr>
            <a:cxnSpLocks/>
            <a:stCxn id="44" idx="3"/>
            <a:endCxn id="25" idx="1"/>
          </p:cNvCxnSpPr>
          <p:nvPr/>
        </p:nvCxnSpPr>
        <p:spPr>
          <a:xfrm>
            <a:off x="2196711" y="2587224"/>
            <a:ext cx="5955922" cy="2964976"/>
          </a:xfrm>
          <a:prstGeom prst="bentConnector3">
            <a:avLst>
              <a:gd name="adj1" fmla="val 89479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接點 68">
            <a:extLst>
              <a:ext uri="{FF2B5EF4-FFF2-40B4-BE49-F238E27FC236}">
                <a16:creationId xmlns:a16="http://schemas.microsoft.com/office/drawing/2014/main" id="{B08C4F2A-8343-9446-8C3F-98F4218B902F}"/>
              </a:ext>
            </a:extLst>
          </p:cNvPr>
          <p:cNvCxnSpPr>
            <a:cxnSpLocks/>
            <a:stCxn id="45" idx="3"/>
            <a:endCxn id="10" idx="1"/>
          </p:cNvCxnSpPr>
          <p:nvPr/>
        </p:nvCxnSpPr>
        <p:spPr>
          <a:xfrm flipV="1">
            <a:off x="2190885" y="1835563"/>
            <a:ext cx="7060435" cy="1044115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>
            <a:extLst>
              <a:ext uri="{FF2B5EF4-FFF2-40B4-BE49-F238E27FC236}">
                <a16:creationId xmlns:a16="http://schemas.microsoft.com/office/drawing/2014/main" id="{235D7EFA-B170-C64B-A290-5CE147B74773}"/>
              </a:ext>
            </a:extLst>
          </p:cNvPr>
          <p:cNvCxnSpPr>
            <a:cxnSpLocks/>
            <a:stCxn id="46" idx="3"/>
            <a:endCxn id="11" idx="1"/>
          </p:cNvCxnSpPr>
          <p:nvPr/>
        </p:nvCxnSpPr>
        <p:spPr>
          <a:xfrm flipV="1">
            <a:off x="3471441" y="1835563"/>
            <a:ext cx="6904295" cy="1315979"/>
          </a:xfrm>
          <a:prstGeom prst="bentConnector3">
            <a:avLst>
              <a:gd name="adj1" fmla="val 91624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>
            <a:extLst>
              <a:ext uri="{FF2B5EF4-FFF2-40B4-BE49-F238E27FC236}">
                <a16:creationId xmlns:a16="http://schemas.microsoft.com/office/drawing/2014/main" id="{DCF52DA6-3EA3-6A45-8816-4632D9854CF0}"/>
              </a:ext>
            </a:extLst>
          </p:cNvPr>
          <p:cNvCxnSpPr>
            <a:cxnSpLocks/>
            <a:stCxn id="47" idx="3"/>
            <a:endCxn id="27" idx="1"/>
          </p:cNvCxnSpPr>
          <p:nvPr/>
        </p:nvCxnSpPr>
        <p:spPr>
          <a:xfrm>
            <a:off x="1484416" y="3415347"/>
            <a:ext cx="8917050" cy="2136853"/>
          </a:xfrm>
          <a:prstGeom prst="bentConnector3">
            <a:avLst>
              <a:gd name="adj1" fmla="val 82894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0DD761FA-4762-0D47-AF62-9AB09D924B7E}"/>
              </a:ext>
            </a:extLst>
          </p:cNvPr>
          <p:cNvCxnSpPr>
            <a:cxnSpLocks/>
            <a:stCxn id="48" idx="3"/>
            <a:endCxn id="32" idx="1"/>
          </p:cNvCxnSpPr>
          <p:nvPr/>
        </p:nvCxnSpPr>
        <p:spPr>
          <a:xfrm>
            <a:off x="3099567" y="3983383"/>
            <a:ext cx="7301899" cy="329938"/>
          </a:xfrm>
          <a:prstGeom prst="bentConnector3">
            <a:avLst>
              <a:gd name="adj1" fmla="val 8431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接點 83">
            <a:extLst>
              <a:ext uri="{FF2B5EF4-FFF2-40B4-BE49-F238E27FC236}">
                <a16:creationId xmlns:a16="http://schemas.microsoft.com/office/drawing/2014/main" id="{BABBF869-D34F-A049-935A-298126F2E7DC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3281436" y="3074442"/>
            <a:ext cx="7120030" cy="1151942"/>
          </a:xfrm>
          <a:prstGeom prst="bentConnector3">
            <a:avLst>
              <a:gd name="adj1" fmla="val 9536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>
            <a:extLst>
              <a:ext uri="{FF2B5EF4-FFF2-40B4-BE49-F238E27FC236}">
                <a16:creationId xmlns:a16="http://schemas.microsoft.com/office/drawing/2014/main" id="{68A7DC64-91D4-3E45-9058-74E0E34A949E}"/>
              </a:ext>
            </a:extLst>
          </p:cNvPr>
          <p:cNvCxnSpPr>
            <a:cxnSpLocks/>
            <a:stCxn id="50" idx="3"/>
            <a:endCxn id="12" idx="0"/>
          </p:cNvCxnSpPr>
          <p:nvPr/>
        </p:nvCxnSpPr>
        <p:spPr>
          <a:xfrm flipV="1">
            <a:off x="4095008" y="1270660"/>
            <a:ext cx="3472381" cy="3512561"/>
          </a:xfrm>
          <a:prstGeom prst="bentConnector4">
            <a:avLst>
              <a:gd name="adj1" fmla="val 41866"/>
              <a:gd name="adj2" fmla="val 106508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>
            <a:extLst>
              <a:ext uri="{FF2B5EF4-FFF2-40B4-BE49-F238E27FC236}">
                <a16:creationId xmlns:a16="http://schemas.microsoft.com/office/drawing/2014/main" id="{97A108CC-CE10-0643-A138-54D3BAC0FE46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4196993" y="2998414"/>
            <a:ext cx="4119477" cy="206440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>
            <a:extLst>
              <a:ext uri="{FF2B5EF4-FFF2-40B4-BE49-F238E27FC236}">
                <a16:creationId xmlns:a16="http://schemas.microsoft.com/office/drawing/2014/main" id="{484D233E-B9FD-254A-9570-704DAD0FDE4E}"/>
              </a:ext>
            </a:extLst>
          </p:cNvPr>
          <p:cNvCxnSpPr>
            <a:cxnSpLocks/>
            <a:stCxn id="52" idx="3"/>
            <a:endCxn id="26" idx="2"/>
          </p:cNvCxnSpPr>
          <p:nvPr/>
        </p:nvCxnSpPr>
        <p:spPr>
          <a:xfrm>
            <a:off x="4491731" y="5357448"/>
            <a:ext cx="5350222" cy="759654"/>
          </a:xfrm>
          <a:prstGeom prst="bentConnector4">
            <a:avLst>
              <a:gd name="adj1" fmla="val 33401"/>
              <a:gd name="adj2" fmla="val 130093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接點 98">
            <a:extLst>
              <a:ext uri="{FF2B5EF4-FFF2-40B4-BE49-F238E27FC236}">
                <a16:creationId xmlns:a16="http://schemas.microsoft.com/office/drawing/2014/main" id="{32C4686D-07BB-2245-A0E7-8405F91D0681}"/>
              </a:ext>
            </a:extLst>
          </p:cNvPr>
          <p:cNvCxnSpPr>
            <a:cxnSpLocks/>
            <a:stCxn id="53" idx="3"/>
            <a:endCxn id="16" idx="1"/>
          </p:cNvCxnSpPr>
          <p:nvPr/>
        </p:nvCxnSpPr>
        <p:spPr>
          <a:xfrm flipV="1">
            <a:off x="3376438" y="3074442"/>
            <a:ext cx="5900612" cy="2537135"/>
          </a:xfrm>
          <a:prstGeom prst="bentConnector3">
            <a:avLst>
              <a:gd name="adj1" fmla="val 53220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66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AD9791-5099-B543-97F4-4BC1162732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48B19A-8A32-E84C-97C7-447C49330669}"/>
              </a:ext>
            </a:extLst>
          </p:cNvPr>
          <p:cNvSpPr txBox="1"/>
          <p:nvPr/>
        </p:nvSpPr>
        <p:spPr>
          <a:xfrm>
            <a:off x="508873" y="458956"/>
            <a:ext cx="6673622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000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/home/_</a:t>
            </a:r>
            <a:r>
              <a:rPr lang="en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tree -L 2 --</a:t>
            </a:r>
            <a:r>
              <a:rPr lang="en" altLang="zh-TW" sz="2000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inodes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400BD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[ 493698]  </a:t>
            </a:r>
            <a:r>
              <a:rPr lang="en" altLang="zh-TW" sz="2000" dirty="0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[ 531894]  </a:t>
            </a:r>
            <a:r>
              <a:rPr lang="en" altLang="zh-TW" sz="2000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a.out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[ 481787]  bionic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[ 531757]  </a:t>
            </a:r>
            <a:r>
              <a:rPr lang="en" altLang="zh-TW" sz="2000" dirty="0" err="1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cars.avi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[ 531303]  </a:t>
            </a:r>
            <a:r>
              <a:rPr lang="en" altLang="zh-TW" sz="2000" dirty="0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cars.mp4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[ 493637]  </a:t>
            </a:r>
            <a:r>
              <a:rPr lang="en" altLang="zh-TW" sz="2000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computer_system.pdf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[ 481786]  deb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    896]  </a:t>
            </a:r>
            <a:r>
              <a:rPr lang="en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Desktop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[ 505934]  </a:t>
            </a:r>
            <a:r>
              <a:rPr lang="en" altLang="zh-TW" sz="2000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Home.desktop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[ 505933]  </a:t>
            </a:r>
            <a:r>
              <a:rPr lang="en" altLang="zh-TW" sz="2000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trash.desktop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[    900]  </a:t>
            </a:r>
            <a:r>
              <a:rPr lang="en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Documents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[ 147572]  interim-layout-.</a:t>
            </a:r>
            <a:r>
              <a:rPr lang="en" altLang="zh-TW" sz="2000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docx</a:t>
            </a:r>
            <a:endParaRPr lang="en" altLang="zh-TW" sz="2000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[ 482493]  OK8_QKeyRef.csv_1.ods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[  17691]  </a:t>
            </a:r>
            <a:r>
              <a:rPr lang="en" altLang="zh-TW" sz="2000" dirty="0">
                <a:solidFill>
                  <a:srgbClr val="B4241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tlpi-180521-dist.tar.gz</a:t>
            </a:r>
          </a:p>
          <a:p>
            <a:r>
              <a:rPr lang="en" altLang="zh-TW" sz="2000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[ 232382]  untitled_0.ods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5CF9F6A-D74E-9B4D-B512-E3516F77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402" y="1253331"/>
            <a:ext cx="4276725" cy="435133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kumimoji="1" lang="en-US" altLang="zh-TW" sz="2400" dirty="0"/>
              <a:t>[ 493698]</a:t>
            </a:r>
            <a:r>
              <a:rPr kumimoji="1" lang="zh-TW" altLang="en-US" sz="2400" dirty="0"/>
              <a:t>、</a:t>
            </a:r>
            <a:r>
              <a:rPr kumimoji="1" lang="en-US" altLang="zh-TW" sz="2400" dirty="0"/>
              <a:t>[ 531894] </a:t>
            </a:r>
            <a:r>
              <a:rPr kumimoji="1" lang="zh-TW" altLang="en-US" sz="2400" dirty="0"/>
              <a:t>、 </a:t>
            </a:r>
            <a:r>
              <a:rPr kumimoji="1" lang="en-US" altLang="zh-TW" sz="2400" dirty="0"/>
              <a:t>[ 481787]…</a:t>
            </a:r>
            <a:r>
              <a:rPr kumimoji="1" lang="zh-TW" altLang="en-US" sz="2400" dirty="0"/>
              <a:t>，都是檔案編號</a:t>
            </a:r>
          </a:p>
          <a:p>
            <a:r>
              <a:rPr kumimoji="1" lang="zh-TW" altLang="en-US" sz="2400" dirty="0"/>
              <a:t>特別的是目錄「</a:t>
            </a:r>
            <a:r>
              <a:rPr kumimoji="1" lang="en-US" altLang="zh-TW" sz="2400" dirty="0"/>
              <a:t>Documents</a:t>
            </a:r>
            <a:r>
              <a:rPr kumimoji="1" lang="zh-TW" altLang="en-US" sz="2400" dirty="0"/>
              <a:t>」、 「</a:t>
            </a:r>
            <a:r>
              <a:rPr kumimoji="1" lang="en-US" altLang="zh-TW" sz="2400" dirty="0"/>
              <a:t>Desktop</a:t>
            </a:r>
            <a:r>
              <a:rPr kumimoji="1" lang="zh-TW" altLang="en-US" sz="2400" dirty="0"/>
              <a:t>」也有檔案編號</a:t>
            </a:r>
          </a:p>
          <a:p>
            <a:r>
              <a:rPr kumimoji="1" lang="zh-TW" altLang="en-US" sz="2400" dirty="0"/>
              <a:t>在</a:t>
            </a:r>
            <a:r>
              <a:rPr kumimoji="1" lang="en-US" altLang="zh-TW" sz="2400" dirty="0"/>
              <a:t>UNIX</a:t>
            </a:r>
            <a:r>
              <a:rPr kumimoji="1" lang="zh-TW" altLang="en-US" sz="2400" dirty="0"/>
              <a:t>中，目錄就是一個特別的檔案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F74095F-D658-014A-8A2A-D112A0114AE9}"/>
                  </a:ext>
                </a:extLst>
              </p14:cNvPr>
              <p14:cNvContentPartPr/>
              <p14:nvPr/>
            </p14:nvContentPartPr>
            <p14:xfrm>
              <a:off x="2579400" y="3526920"/>
              <a:ext cx="1647000" cy="10897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F74095F-D658-014A-8A2A-D112A011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200" y="3510720"/>
                <a:ext cx="1679400" cy="11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08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0791F51-2C02-A640-B82A-DE1D54C7F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2255307-69D5-E34F-B1A8-B9B9AA915567}"/>
              </a:ext>
            </a:extLst>
          </p:cNvPr>
          <p:cNvSpPr/>
          <p:nvPr/>
        </p:nvSpPr>
        <p:spPr>
          <a:xfrm>
            <a:off x="6672395" y="474345"/>
            <a:ext cx="5157850" cy="5882005"/>
          </a:xfrm>
          <a:prstGeom prst="rect">
            <a:avLst/>
          </a:prstGeom>
          <a:solidFill>
            <a:srgbClr val="5B9BD5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026FDE-08CA-3346-8EEC-CA3D0051FA83}"/>
              </a:ext>
            </a:extLst>
          </p:cNvPr>
          <p:cNvSpPr/>
          <p:nvPr/>
        </p:nvSpPr>
        <p:spPr>
          <a:xfrm>
            <a:off x="245423" y="474345"/>
            <a:ext cx="5157850" cy="5355312"/>
          </a:xfrm>
          <a:prstGeom prst="rect">
            <a:avLst/>
          </a:prstGeom>
          <a:solidFill>
            <a:srgbClr val="000000">
              <a:alpha val="68235"/>
            </a:srgbClr>
          </a:solidFill>
        </p:spPr>
        <p:txBody>
          <a:bodyPr wrap="square">
            <a:spAutoFit/>
          </a:bodyPr>
          <a:lstStyle/>
          <a:p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/home/_</a:t>
            </a:r>
            <a:r>
              <a:rPr lang="en" altLang="zh-TW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tree -L 2</a:t>
            </a:r>
            <a:endParaRPr lang="en" altLang="zh-TW" dirty="0">
              <a:solidFill>
                <a:srgbClr val="400BD9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400BD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2FB41D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a.out</a:t>
            </a:r>
            <a:endParaRPr lang="en" altLang="zh-TW" dirty="0">
              <a:solidFill>
                <a:srgbClr val="2FB41D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bionic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cars.avi</a:t>
            </a:r>
            <a:endParaRPr lang="en" altLang="zh-TW" dirty="0">
              <a:solidFill>
                <a:srgbClr val="C814C9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rgbClr val="C814C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cars.mp4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computer_system.pdf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deb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Desktop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Home.desktop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trash.desktop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├── </a:t>
            </a:r>
            <a:r>
              <a:rPr lang="en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Documents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interim-layout-.</a:t>
            </a:r>
            <a:r>
              <a:rPr lang="en" altLang="zh-TW" dirty="0" err="1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docx</a:t>
            </a:r>
            <a:endParaRPr lang="en" altLang="zh-TW" dirty="0">
              <a:solidFill>
                <a:srgbClr val="F2F2F2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OK8_QKeyRef.csv_1.ods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├── </a:t>
            </a:r>
            <a:r>
              <a:rPr lang="en" altLang="zh-TW" dirty="0">
                <a:solidFill>
                  <a:srgbClr val="B42419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tlpi-180521-dist.tar.gz</a:t>
            </a:r>
          </a:p>
          <a:p>
            <a:r>
              <a:rPr lang="en" altLang="zh-TW" dirty="0">
                <a:solidFill>
                  <a:srgbClr val="F2F2F2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│   └── untitled_0.ods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CA802F-42CD-2645-8CBB-1B38A902D307}"/>
              </a:ext>
            </a:extLst>
          </p:cNvPr>
          <p:cNvSpPr/>
          <p:nvPr/>
        </p:nvSpPr>
        <p:spPr>
          <a:xfrm>
            <a:off x="534390" y="332509"/>
            <a:ext cx="1900052" cy="475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目錄結構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8A3CC5E-4226-9843-8A25-CFCE4E2FF7DF}"/>
              </a:ext>
            </a:extLst>
          </p:cNvPr>
          <p:cNvGrpSpPr/>
          <p:nvPr/>
        </p:nvGrpSpPr>
        <p:grpSpPr>
          <a:xfrm>
            <a:off x="7002486" y="1270660"/>
            <a:ext cx="4528785" cy="4846442"/>
            <a:chOff x="7251867" y="807522"/>
            <a:chExt cx="4528785" cy="484644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3B55E96-BDAE-954C-A883-FE1524F2E34C}"/>
                </a:ext>
              </a:extLst>
            </p:cNvPr>
            <p:cNvGrpSpPr/>
            <p:nvPr/>
          </p:nvGrpSpPr>
          <p:grpSpPr>
            <a:xfrm>
              <a:off x="7251867" y="807522"/>
              <a:ext cx="4503055" cy="1129805"/>
              <a:chOff x="6788729" y="763793"/>
              <a:chExt cx="4503055" cy="112980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BEB093AF-FE4D-DE49-890E-F056F656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A0509239-41CC-E949-9DD7-AA03B84CC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A76E4C3-085A-E644-967C-029BEFB75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E9768D17-EBE4-8C48-A9E5-1CB1ACFB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E9878F6C-C1E2-BF45-93D8-6877C5564EB8}"/>
                </a:ext>
              </a:extLst>
            </p:cNvPr>
            <p:cNvGrpSpPr/>
            <p:nvPr/>
          </p:nvGrpSpPr>
          <p:grpSpPr>
            <a:xfrm>
              <a:off x="7277597" y="2046401"/>
              <a:ext cx="4503055" cy="1129805"/>
              <a:chOff x="6788729" y="763793"/>
              <a:chExt cx="4503055" cy="1129805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582D962-45EE-5247-A158-26B3D6297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780016BE-D3BA-9246-ABA2-AF9FE6F50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F21554E3-304A-0F4D-8F39-045C53899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21A69F0F-6EA2-7D4D-98B3-F1CF6D661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30718D1-D9D7-914A-A31E-A77C79DAE890}"/>
                </a:ext>
              </a:extLst>
            </p:cNvPr>
            <p:cNvGrpSpPr/>
            <p:nvPr/>
          </p:nvGrpSpPr>
          <p:grpSpPr>
            <a:xfrm>
              <a:off x="7277597" y="4524159"/>
              <a:ext cx="4503055" cy="1129805"/>
              <a:chOff x="6788729" y="763793"/>
              <a:chExt cx="4503055" cy="1129805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57681157-AAA9-AD43-B8A2-3C214C29E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A711DD58-8642-BF45-A132-23CCAB1C0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E0C8B7A4-F7D0-5548-8A48-42A489BF2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4ACF21F6-2007-754C-8CAD-0A6F79CF0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73CCA66-289B-A649-BEE8-597D464E5941}"/>
                </a:ext>
              </a:extLst>
            </p:cNvPr>
            <p:cNvGrpSpPr/>
            <p:nvPr/>
          </p:nvGrpSpPr>
          <p:grpSpPr>
            <a:xfrm>
              <a:off x="7277597" y="3285280"/>
              <a:ext cx="4503055" cy="1129805"/>
              <a:chOff x="6788729" y="763793"/>
              <a:chExt cx="4503055" cy="1129805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EEA78E9F-5901-C248-8CA3-E64340B9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3146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E9E9D854-D486-FB44-A7FC-10B22A74A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7563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2BD252DA-7B46-0C49-BCF4-DC6AADD3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1979" y="763793"/>
                <a:ext cx="1129805" cy="1129805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84919A3-FD89-A849-AF47-3C8DBD390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8729" y="763793"/>
                <a:ext cx="1129805" cy="1129805"/>
              </a:xfrm>
              <a:prstGeom prst="rect">
                <a:avLst/>
              </a:prstGeom>
            </p:spPr>
          </p:pic>
        </p:grp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A5C7FA8C-6112-FC42-8E4A-52E3EE7B578B}"/>
              </a:ext>
            </a:extLst>
          </p:cNvPr>
          <p:cNvSpPr/>
          <p:nvPr/>
        </p:nvSpPr>
        <p:spPr>
          <a:xfrm>
            <a:off x="7002486" y="293997"/>
            <a:ext cx="1900052" cy="475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檔案結構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65B14D3-EC3D-7247-AE7B-7AE8D78B3C9D}"/>
              </a:ext>
            </a:extLst>
          </p:cNvPr>
          <p:cNvSpPr/>
          <p:nvPr/>
        </p:nvSpPr>
        <p:spPr>
          <a:xfrm>
            <a:off x="1033154" y="1645557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2CCFD3-E4CD-EE43-97CB-88D56116497E}"/>
              </a:ext>
            </a:extLst>
          </p:cNvPr>
          <p:cNvSpPr/>
          <p:nvPr/>
        </p:nvSpPr>
        <p:spPr>
          <a:xfrm>
            <a:off x="1561494" y="1952336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55B049B-52D1-A944-B30D-8A3F53D6A0B0}"/>
              </a:ext>
            </a:extLst>
          </p:cNvPr>
          <p:cNvSpPr/>
          <p:nvPr/>
        </p:nvSpPr>
        <p:spPr>
          <a:xfrm>
            <a:off x="1810875" y="2155866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6950B76-CE84-7147-9AE2-BCD11D259D57}"/>
              </a:ext>
            </a:extLst>
          </p:cNvPr>
          <p:cNvSpPr/>
          <p:nvPr/>
        </p:nvSpPr>
        <p:spPr>
          <a:xfrm>
            <a:off x="2006706" y="249222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BD093C3-E99B-964D-8C43-6867365EA776}"/>
              </a:ext>
            </a:extLst>
          </p:cNvPr>
          <p:cNvSpPr/>
          <p:nvPr/>
        </p:nvSpPr>
        <p:spPr>
          <a:xfrm>
            <a:off x="2000880" y="2784675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81E5B1-5F18-D74A-AE0E-2404DB426C37}"/>
              </a:ext>
            </a:extLst>
          </p:cNvPr>
          <p:cNvSpPr/>
          <p:nvPr/>
        </p:nvSpPr>
        <p:spPr>
          <a:xfrm>
            <a:off x="3281436" y="3056539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2FD24A-4872-8843-A418-7A9BDDFE789D}"/>
              </a:ext>
            </a:extLst>
          </p:cNvPr>
          <p:cNvSpPr/>
          <p:nvPr/>
        </p:nvSpPr>
        <p:spPr>
          <a:xfrm>
            <a:off x="1294411" y="3320344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EA76D3E-4DF0-EE44-B770-28D88F2E77BF}"/>
              </a:ext>
            </a:extLst>
          </p:cNvPr>
          <p:cNvSpPr/>
          <p:nvPr/>
        </p:nvSpPr>
        <p:spPr>
          <a:xfrm>
            <a:off x="2909562" y="3888380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37F350D-2AD7-E24B-BEF6-AD39C719E0A2}"/>
              </a:ext>
            </a:extLst>
          </p:cNvPr>
          <p:cNvSpPr/>
          <p:nvPr/>
        </p:nvSpPr>
        <p:spPr>
          <a:xfrm>
            <a:off x="3091431" y="413138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4D4771-60BF-1A45-A981-904F9976DC9C}"/>
              </a:ext>
            </a:extLst>
          </p:cNvPr>
          <p:cNvSpPr/>
          <p:nvPr/>
        </p:nvSpPr>
        <p:spPr>
          <a:xfrm>
            <a:off x="3905003" y="4688218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72D5E0C-3DEE-D249-9023-5740C39115C1}"/>
              </a:ext>
            </a:extLst>
          </p:cNvPr>
          <p:cNvSpPr/>
          <p:nvPr/>
        </p:nvSpPr>
        <p:spPr>
          <a:xfrm>
            <a:off x="4006988" y="4967811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598A69C-691A-554F-8103-B889B42B20AA}"/>
              </a:ext>
            </a:extLst>
          </p:cNvPr>
          <p:cNvSpPr/>
          <p:nvPr/>
        </p:nvSpPr>
        <p:spPr>
          <a:xfrm>
            <a:off x="4301726" y="5262445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FCD62DD-9745-304B-8539-559DA40182BD}"/>
              </a:ext>
            </a:extLst>
          </p:cNvPr>
          <p:cNvSpPr/>
          <p:nvPr/>
        </p:nvSpPr>
        <p:spPr>
          <a:xfrm>
            <a:off x="3186433" y="5516574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56" name="肘形接點 55">
            <a:extLst>
              <a:ext uri="{FF2B5EF4-FFF2-40B4-BE49-F238E27FC236}">
                <a16:creationId xmlns:a16="http://schemas.microsoft.com/office/drawing/2014/main" id="{4D489384-00DA-E942-AA38-12E08CC29782}"/>
              </a:ext>
            </a:extLst>
          </p:cNvPr>
          <p:cNvCxnSpPr>
            <a:cxnSpLocks/>
            <a:stCxn id="41" idx="3"/>
            <a:endCxn id="18" idx="1"/>
          </p:cNvCxnSpPr>
          <p:nvPr/>
        </p:nvCxnSpPr>
        <p:spPr>
          <a:xfrm>
            <a:off x="1223159" y="1740560"/>
            <a:ext cx="5805057" cy="1333882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>
            <a:extLst>
              <a:ext uri="{FF2B5EF4-FFF2-40B4-BE49-F238E27FC236}">
                <a16:creationId xmlns:a16="http://schemas.microsoft.com/office/drawing/2014/main" id="{2429C207-D5E9-4548-9927-7FDE356FFB7F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1751499" y="2047339"/>
            <a:ext cx="6401134" cy="2265982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12AC92E3-20A5-3448-A049-F0DB9F979C8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000880" y="2288182"/>
            <a:ext cx="5027336" cy="3264018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71851C94-4084-1D4C-A4E9-1624D11790F8}"/>
              </a:ext>
            </a:extLst>
          </p:cNvPr>
          <p:cNvCxnSpPr>
            <a:cxnSpLocks/>
            <a:stCxn id="44" idx="3"/>
            <a:endCxn id="25" idx="1"/>
          </p:cNvCxnSpPr>
          <p:nvPr/>
        </p:nvCxnSpPr>
        <p:spPr>
          <a:xfrm>
            <a:off x="2196711" y="2587224"/>
            <a:ext cx="5955922" cy="2964976"/>
          </a:xfrm>
          <a:prstGeom prst="bentConnector3">
            <a:avLst>
              <a:gd name="adj1" fmla="val 89479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接點 68">
            <a:extLst>
              <a:ext uri="{FF2B5EF4-FFF2-40B4-BE49-F238E27FC236}">
                <a16:creationId xmlns:a16="http://schemas.microsoft.com/office/drawing/2014/main" id="{B08C4F2A-8343-9446-8C3F-98F4218B902F}"/>
              </a:ext>
            </a:extLst>
          </p:cNvPr>
          <p:cNvCxnSpPr>
            <a:cxnSpLocks/>
            <a:stCxn id="45" idx="3"/>
            <a:endCxn id="10" idx="1"/>
          </p:cNvCxnSpPr>
          <p:nvPr/>
        </p:nvCxnSpPr>
        <p:spPr>
          <a:xfrm flipV="1">
            <a:off x="2190885" y="1835563"/>
            <a:ext cx="7060435" cy="1044115"/>
          </a:xfrm>
          <a:prstGeom prst="bent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>
            <a:extLst>
              <a:ext uri="{FF2B5EF4-FFF2-40B4-BE49-F238E27FC236}">
                <a16:creationId xmlns:a16="http://schemas.microsoft.com/office/drawing/2014/main" id="{235D7EFA-B170-C64B-A290-5CE147B74773}"/>
              </a:ext>
            </a:extLst>
          </p:cNvPr>
          <p:cNvCxnSpPr>
            <a:cxnSpLocks/>
            <a:stCxn id="46" idx="3"/>
            <a:endCxn id="11" idx="1"/>
          </p:cNvCxnSpPr>
          <p:nvPr/>
        </p:nvCxnSpPr>
        <p:spPr>
          <a:xfrm flipV="1">
            <a:off x="3471441" y="1835563"/>
            <a:ext cx="6904295" cy="1315979"/>
          </a:xfrm>
          <a:prstGeom prst="bentConnector3">
            <a:avLst>
              <a:gd name="adj1" fmla="val 91624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接點 75">
            <a:extLst>
              <a:ext uri="{FF2B5EF4-FFF2-40B4-BE49-F238E27FC236}">
                <a16:creationId xmlns:a16="http://schemas.microsoft.com/office/drawing/2014/main" id="{DCF52DA6-3EA3-6A45-8816-4632D9854CF0}"/>
              </a:ext>
            </a:extLst>
          </p:cNvPr>
          <p:cNvCxnSpPr>
            <a:cxnSpLocks/>
            <a:stCxn id="47" idx="3"/>
            <a:endCxn id="27" idx="1"/>
          </p:cNvCxnSpPr>
          <p:nvPr/>
        </p:nvCxnSpPr>
        <p:spPr>
          <a:xfrm>
            <a:off x="1484416" y="3415347"/>
            <a:ext cx="8917050" cy="2136853"/>
          </a:xfrm>
          <a:prstGeom prst="bentConnector3">
            <a:avLst>
              <a:gd name="adj1" fmla="val 82894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0DD761FA-4762-0D47-AF62-9AB09D924B7E}"/>
              </a:ext>
            </a:extLst>
          </p:cNvPr>
          <p:cNvCxnSpPr>
            <a:cxnSpLocks/>
            <a:stCxn id="48" idx="3"/>
            <a:endCxn id="32" idx="1"/>
          </p:cNvCxnSpPr>
          <p:nvPr/>
        </p:nvCxnSpPr>
        <p:spPr>
          <a:xfrm>
            <a:off x="3099567" y="3983383"/>
            <a:ext cx="7301899" cy="329938"/>
          </a:xfrm>
          <a:prstGeom prst="bentConnector3">
            <a:avLst>
              <a:gd name="adj1" fmla="val 8431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接點 83">
            <a:extLst>
              <a:ext uri="{FF2B5EF4-FFF2-40B4-BE49-F238E27FC236}">
                <a16:creationId xmlns:a16="http://schemas.microsoft.com/office/drawing/2014/main" id="{BABBF869-D34F-A049-935A-298126F2E7DC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3281436" y="3074442"/>
            <a:ext cx="7120030" cy="1151942"/>
          </a:xfrm>
          <a:prstGeom prst="bentConnector3">
            <a:avLst>
              <a:gd name="adj1" fmla="val 9536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>
            <a:extLst>
              <a:ext uri="{FF2B5EF4-FFF2-40B4-BE49-F238E27FC236}">
                <a16:creationId xmlns:a16="http://schemas.microsoft.com/office/drawing/2014/main" id="{68A7DC64-91D4-3E45-9058-74E0E34A949E}"/>
              </a:ext>
            </a:extLst>
          </p:cNvPr>
          <p:cNvCxnSpPr>
            <a:cxnSpLocks/>
            <a:stCxn id="50" idx="3"/>
            <a:endCxn id="12" idx="0"/>
          </p:cNvCxnSpPr>
          <p:nvPr/>
        </p:nvCxnSpPr>
        <p:spPr>
          <a:xfrm flipV="1">
            <a:off x="4095008" y="1270660"/>
            <a:ext cx="3472381" cy="3512561"/>
          </a:xfrm>
          <a:prstGeom prst="bentConnector4">
            <a:avLst>
              <a:gd name="adj1" fmla="val 41866"/>
              <a:gd name="adj2" fmla="val 106508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>
            <a:extLst>
              <a:ext uri="{FF2B5EF4-FFF2-40B4-BE49-F238E27FC236}">
                <a16:creationId xmlns:a16="http://schemas.microsoft.com/office/drawing/2014/main" id="{97A108CC-CE10-0643-A138-54D3BAC0FE46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4196993" y="2998414"/>
            <a:ext cx="4119477" cy="206440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>
            <a:extLst>
              <a:ext uri="{FF2B5EF4-FFF2-40B4-BE49-F238E27FC236}">
                <a16:creationId xmlns:a16="http://schemas.microsoft.com/office/drawing/2014/main" id="{484D233E-B9FD-254A-9570-704DAD0FDE4E}"/>
              </a:ext>
            </a:extLst>
          </p:cNvPr>
          <p:cNvCxnSpPr>
            <a:cxnSpLocks/>
            <a:stCxn id="52" idx="3"/>
            <a:endCxn id="26" idx="2"/>
          </p:cNvCxnSpPr>
          <p:nvPr/>
        </p:nvCxnSpPr>
        <p:spPr>
          <a:xfrm>
            <a:off x="4491731" y="5357448"/>
            <a:ext cx="5350222" cy="759654"/>
          </a:xfrm>
          <a:prstGeom prst="bentConnector4">
            <a:avLst>
              <a:gd name="adj1" fmla="val 33401"/>
              <a:gd name="adj2" fmla="val 130093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接點 98">
            <a:extLst>
              <a:ext uri="{FF2B5EF4-FFF2-40B4-BE49-F238E27FC236}">
                <a16:creationId xmlns:a16="http://schemas.microsoft.com/office/drawing/2014/main" id="{32C4686D-07BB-2245-A0E7-8405F91D0681}"/>
              </a:ext>
            </a:extLst>
          </p:cNvPr>
          <p:cNvCxnSpPr>
            <a:cxnSpLocks/>
            <a:stCxn id="53" idx="3"/>
            <a:endCxn id="16" idx="1"/>
          </p:cNvCxnSpPr>
          <p:nvPr/>
        </p:nvCxnSpPr>
        <p:spPr>
          <a:xfrm flipV="1">
            <a:off x="3376438" y="3074442"/>
            <a:ext cx="5900612" cy="2537135"/>
          </a:xfrm>
          <a:prstGeom prst="bentConnector3">
            <a:avLst>
              <a:gd name="adj1" fmla="val 53220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50E4655B-D042-2E49-9522-B8641050C423}"/>
              </a:ext>
            </a:extLst>
          </p:cNvPr>
          <p:cNvSpPr/>
          <p:nvPr/>
        </p:nvSpPr>
        <p:spPr>
          <a:xfrm>
            <a:off x="1742424" y="3581066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D1347E9-3040-E044-A548-657B6438959B}"/>
              </a:ext>
            </a:extLst>
          </p:cNvPr>
          <p:cNvSpPr/>
          <p:nvPr/>
        </p:nvSpPr>
        <p:spPr>
          <a:xfrm>
            <a:off x="1995491" y="4435244"/>
            <a:ext cx="190005" cy="1900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60" name="肘形接點 59">
            <a:extLst>
              <a:ext uri="{FF2B5EF4-FFF2-40B4-BE49-F238E27FC236}">
                <a16:creationId xmlns:a16="http://schemas.microsoft.com/office/drawing/2014/main" id="{F3F26344-FBD9-404B-8AF3-130B3D0F0A33}"/>
              </a:ext>
            </a:extLst>
          </p:cNvPr>
          <p:cNvCxnSpPr>
            <a:cxnSpLocks/>
            <a:stCxn id="57" idx="3"/>
            <a:endCxn id="9" idx="0"/>
          </p:cNvCxnSpPr>
          <p:nvPr/>
        </p:nvCxnSpPr>
        <p:spPr>
          <a:xfrm flipV="1">
            <a:off x="1932429" y="1270660"/>
            <a:ext cx="6759377" cy="2405409"/>
          </a:xfrm>
          <a:prstGeom prst="bentConnector4">
            <a:avLst>
              <a:gd name="adj1" fmla="val 45821"/>
              <a:gd name="adj2" fmla="val 115428"/>
            </a:avLst>
          </a:prstGeom>
          <a:ln w="76200">
            <a:solidFill>
              <a:srgbClr val="FF9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>
            <a:extLst>
              <a:ext uri="{FF2B5EF4-FFF2-40B4-BE49-F238E27FC236}">
                <a16:creationId xmlns:a16="http://schemas.microsoft.com/office/drawing/2014/main" id="{832336D4-DD5D-BB4A-8F6E-793697BA93F9}"/>
              </a:ext>
            </a:extLst>
          </p:cNvPr>
          <p:cNvCxnSpPr>
            <a:cxnSpLocks/>
            <a:stCxn id="58" idx="3"/>
            <a:endCxn id="16" idx="2"/>
          </p:cNvCxnSpPr>
          <p:nvPr/>
        </p:nvCxnSpPr>
        <p:spPr>
          <a:xfrm flipV="1">
            <a:off x="2185496" y="3639344"/>
            <a:ext cx="7656457" cy="890903"/>
          </a:xfrm>
          <a:prstGeom prst="bentConnector2">
            <a:avLst/>
          </a:prstGeom>
          <a:ln w="76200">
            <a:solidFill>
              <a:srgbClr val="FF9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下箭號圖說文字 22">
            <a:extLst>
              <a:ext uri="{FF2B5EF4-FFF2-40B4-BE49-F238E27FC236}">
                <a16:creationId xmlns:a16="http://schemas.microsoft.com/office/drawing/2014/main" id="{A0337161-5113-FA40-BA32-F268B4DB655C}"/>
              </a:ext>
            </a:extLst>
          </p:cNvPr>
          <p:cNvSpPr/>
          <p:nvPr/>
        </p:nvSpPr>
        <p:spPr>
          <a:xfrm>
            <a:off x="4541046" y="155864"/>
            <a:ext cx="1794274" cy="737230"/>
          </a:xfrm>
          <a:prstGeom prst="downArrowCallout">
            <a:avLst>
              <a:gd name="adj1" fmla="val 25000"/>
              <a:gd name="adj2" fmla="val 25000"/>
              <a:gd name="adj3" fmla="val 8014"/>
              <a:gd name="adj4" fmla="val 8041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目錄是一種特別的檔案</a:t>
            </a:r>
          </a:p>
        </p:txBody>
      </p:sp>
    </p:spTree>
    <p:extLst>
      <p:ext uri="{BB962C8B-B14F-4D97-AF65-F5344CB8AC3E}">
        <p14:creationId xmlns:p14="http://schemas.microsoft.com/office/powerpoint/2010/main" val="413334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 structures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contiguous allocation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linked allocation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indexed allocation</a:t>
            </a:r>
          </a:p>
          <a:p>
            <a:pPr lvl="1"/>
            <a:r>
              <a:rPr kumimoji="1" lang="en" altLang="zh-TW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-node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free space management</a:t>
            </a:r>
          </a:p>
          <a:p>
            <a:r>
              <a:rPr kumimoji="1" lang="en" altLang="zh-TW" dirty="0"/>
              <a:t>directory structures</a:t>
            </a:r>
          </a:p>
          <a:p>
            <a:pPr lvl="1"/>
            <a:r>
              <a:rPr kumimoji="1" lang="en" altLang="zh-TW" dirty="0"/>
              <a:t>linear list</a:t>
            </a:r>
          </a:p>
          <a:p>
            <a:pPr lvl="1"/>
            <a:r>
              <a:rPr kumimoji="1" lang="en" altLang="zh-TW" dirty="0"/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548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7F5681-D2E1-C342-BE10-7795ADEE2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CFEC39-9510-FD4C-8DAE-8377947E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20" y="3681907"/>
            <a:ext cx="1854200" cy="1854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677F852-47AA-A447-A666-16C9635B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79600"/>
            <a:ext cx="12192000" cy="497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55DE2C4-294C-1540-9568-8F785664FD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981" y="2191467"/>
            <a:ext cx="11502887" cy="466653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96B2DC-EBEC-2849-AF40-3B6945C6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>
            <a:off x="6763159" y="3681907"/>
            <a:ext cx="7761222" cy="359603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777C9F-AF00-3C45-9120-0A0D5B8DAE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225" y="1025661"/>
            <a:ext cx="5741966" cy="31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1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7F5681-D2E1-C342-BE10-7795ADEE2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lumMod val="60000"/>
                  <a:lumOff val="40000"/>
                </a:srgbClr>
              </a:gs>
              <a:gs pos="100000">
                <a:schemeClr val="accent1">
                  <a:lumMod val="45000"/>
                  <a:lumOff val="55000"/>
                  <a:alpha val="67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4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CFEC39-9510-FD4C-8DAE-8377947E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90" y="-494219"/>
            <a:ext cx="1854200" cy="1854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677F852-47AA-A447-A666-16C9635B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854200"/>
            <a:ext cx="12192000" cy="49784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4187E2C-0EB1-8344-8DFF-1B7D4CEEC8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9044" y="165145"/>
            <a:ext cx="10369826" cy="48223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CA9CEA-379C-B84E-8CF5-3C307DD4F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54277" y="3429000"/>
            <a:ext cx="9692639" cy="44909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4F9C4E-2225-614E-BC3D-18E62726676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921" y="1299527"/>
            <a:ext cx="5741966" cy="31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CEC80E8-8BED-F84C-8065-B7DC9FDB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contiguous allocation</a:t>
            </a:r>
            <a:r>
              <a:rPr kumimoji="1" lang="zh-TW" altLang="en-US" dirty="0"/>
              <a:t> 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CA68184-5B5D-1944-886B-492496EF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CN" altLang="en-US" dirty="0"/>
              <a:t>基本構造如下，最前面依然需要擺放「目錄」、「檔名」</a:t>
            </a:r>
            <a:endParaRPr kumimoji="1" lang="en-US" altLang="zh-CN" dirty="0"/>
          </a:p>
          <a:p>
            <a:r>
              <a:rPr kumimoji="1" lang="zh-CN" altLang="en-US" dirty="0"/>
              <a:t>檔案則是連續存放，例如：</a:t>
            </a:r>
            <a:r>
              <a:rPr kumimoji="1" lang="en-US" altLang="zh-CN" dirty="0"/>
              <a:t>file 1</a:t>
            </a:r>
            <a:r>
              <a:rPr kumimoji="1" lang="zh-CN" altLang="en-US" dirty="0"/>
              <a:t>從</a:t>
            </a:r>
            <a:r>
              <a:rPr kumimoji="1" lang="en-US" altLang="zh-CN" dirty="0"/>
              <a:t>LBA 150 ~ LBA 780</a:t>
            </a:r>
          </a:p>
          <a:p>
            <a:r>
              <a:rPr kumimoji="1" lang="zh-CN" altLang="en-US" dirty="0"/>
              <a:t>由於檔案連續存放，因此不管是循序讀取或者隨機讀取，效率都很高</a:t>
            </a:r>
            <a:r>
              <a:rPr kumimoji="1" lang="zh-TW" altLang="en-US" dirty="0"/>
              <a:t>。例如：存取</a:t>
            </a:r>
            <a:r>
              <a:rPr kumimoji="1" lang="en-US" altLang="zh-TW" dirty="0"/>
              <a:t>file 1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20</a:t>
            </a:r>
            <a:r>
              <a:rPr kumimoji="1" lang="zh-CN" altLang="en-US" dirty="0"/>
              <a:t>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，只要讀取</a:t>
            </a:r>
            <a:r>
              <a:rPr kumimoji="1" lang="en-US" altLang="zh-CN" dirty="0"/>
              <a:t>150+20=170</a:t>
            </a:r>
            <a:r>
              <a:rPr kumimoji="1" lang="zh-CN" altLang="en-US" dirty="0"/>
              <a:t>即可</a:t>
            </a:r>
            <a:endParaRPr kumimoji="1" lang="en-US" altLang="zh-CN" dirty="0"/>
          </a:p>
          <a:p>
            <a:r>
              <a:rPr kumimoji="1" lang="zh-CN" altLang="en-US" dirty="0"/>
              <a:t>檔案無法「長大」，適用於靜態的檔案系統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靜態檔案系統如：</a:t>
            </a:r>
            <a:r>
              <a:rPr kumimoji="1" lang="en-US" altLang="zh-CN" dirty="0"/>
              <a:t>CDROM</a:t>
            </a:r>
            <a:r>
              <a:rPr kumimoji="1" lang="zh-CN" altLang="en-US" dirty="0"/>
              <a:t>、磁帶機等等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B65C18-417B-AD4F-9BB1-CE72C21B3454}"/>
              </a:ext>
            </a:extLst>
          </p:cNvPr>
          <p:cNvSpPr/>
          <p:nvPr/>
        </p:nvSpPr>
        <p:spPr>
          <a:xfrm>
            <a:off x="2260271" y="5379522"/>
            <a:ext cx="1163781" cy="9323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directory+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name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DA5386-2A63-F249-AB0F-D18848233EB8}"/>
              </a:ext>
            </a:extLst>
          </p:cNvPr>
          <p:cNvSpPr/>
          <p:nvPr/>
        </p:nvSpPr>
        <p:spPr>
          <a:xfrm>
            <a:off x="3424052" y="5379522"/>
            <a:ext cx="2671948" cy="9323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file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C187C-255C-AF4B-8F14-94726F2A14CC}"/>
              </a:ext>
            </a:extLst>
          </p:cNvPr>
          <p:cNvSpPr/>
          <p:nvPr/>
        </p:nvSpPr>
        <p:spPr>
          <a:xfrm>
            <a:off x="6096000" y="5379522"/>
            <a:ext cx="1246909" cy="9323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file 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B700C5-28B5-4247-9D92-5CBA5735BD63}"/>
              </a:ext>
            </a:extLst>
          </p:cNvPr>
          <p:cNvSpPr/>
          <p:nvPr/>
        </p:nvSpPr>
        <p:spPr>
          <a:xfrm>
            <a:off x="7331033" y="5379522"/>
            <a:ext cx="2671948" cy="9323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file 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B130D09-DFD0-6248-8656-B5CE17E3739A}"/>
                  </a:ext>
                </a:extLst>
              </p14:cNvPr>
              <p14:cNvContentPartPr/>
              <p14:nvPr/>
            </p14:nvContentPartPr>
            <p14:xfrm>
              <a:off x="2124000" y="5093640"/>
              <a:ext cx="7542360" cy="16966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B130D09-DFD0-6248-8656-B5CE17E373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7800" y="5077440"/>
                <a:ext cx="7574760" cy="17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376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D7F01-451A-2E4C-A05E-43EE730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B355C-3BCA-684B-91F4-D25785176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連續配置可以獲得比較高的效率，但勢必會遇到</a:t>
            </a:r>
            <a:r>
              <a:rPr kumimoji="1" lang="en-US" altLang="zh-CN" dirty="0"/>
              <a:t>fragmentation</a:t>
            </a:r>
            <a:r>
              <a:rPr kumimoji="1" lang="zh-CN" altLang="en-US" dirty="0"/>
              <a:t>問題</a:t>
            </a:r>
            <a:endParaRPr kumimoji="1" lang="en-US" altLang="zh-CN" dirty="0"/>
          </a:p>
          <a:p>
            <a:r>
              <a:rPr kumimoji="1" lang="en-US" altLang="zh-TW" dirty="0"/>
              <a:t>extents</a:t>
            </a:r>
            <a:r>
              <a:rPr kumimoji="1" lang="zh-CN" altLang="en-US" dirty="0"/>
              <a:t>則是取得平衡的一種方式，</a:t>
            </a:r>
            <a:r>
              <a:rPr kumimoji="1" lang="en-US" altLang="zh-CN" dirty="0"/>
              <a:t>file system</a:t>
            </a:r>
            <a:r>
              <a:rPr kumimoji="1" lang="zh-CN" altLang="en-US" dirty="0"/>
              <a:t>盡可能的分配連續的空間，這樣的連續空間稱之為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，而檔案是由一群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所組成。</a:t>
            </a:r>
            <a:endParaRPr kumimoji="1" lang="en-US" altLang="zh-CN" dirty="0"/>
          </a:p>
          <a:p>
            <a:r>
              <a:rPr kumimoji="1" lang="zh-CN" altLang="en-US" dirty="0"/>
              <a:t>後續的演算法基本上都可以加以擴充，加入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的觀念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096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CA514-8E76-8243-A9FB-BF310575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974"/>
          </a:xfrm>
        </p:spPr>
        <p:txBody>
          <a:bodyPr/>
          <a:lstStyle/>
          <a:p>
            <a:r>
              <a:rPr kumimoji="1" lang="en-US" altLang="zh-TW" dirty="0"/>
              <a:t>linked allocation</a:t>
            </a:r>
            <a:endParaRPr kumimoji="1" lang="zh-TW" altLang="en-US" dirty="0"/>
          </a:p>
        </p:txBody>
      </p:sp>
      <p:sp>
        <p:nvSpPr>
          <p:cNvPr id="38" name="內容版面配置區 37">
            <a:extLst>
              <a:ext uri="{FF2B5EF4-FFF2-40B4-BE49-F238E27FC236}">
                <a16:creationId xmlns:a16="http://schemas.microsoft.com/office/drawing/2014/main" id="{6B5559AC-EEE2-4340-B6A1-AE6C2B7D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 anchor="t"/>
          <a:lstStyle/>
          <a:p>
            <a:r>
              <a:rPr kumimoji="1" lang="zh-CN" altLang="en-US" dirty="0"/>
              <a:t>如下圖，橘色部分是目錄、檔名結構，在這個例子中共有</a:t>
            </a:r>
            <a:r>
              <a:rPr kumimoji="1" lang="en-US" altLang="zh-CN" dirty="0"/>
              <a:t>16</a:t>
            </a:r>
            <a:r>
              <a:rPr kumimoji="1" lang="zh-CN" altLang="en-US" dirty="0"/>
              <a:t>個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最前面存放真正的資料，後頭則是指標，指向下一個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圖中，目錄、檔名結構中記載一個檔案「</a:t>
            </a:r>
            <a:r>
              <a:rPr kumimoji="1" lang="en-US" altLang="zh-CN" dirty="0" err="1"/>
              <a:t>fileA</a:t>
            </a:r>
            <a:r>
              <a:rPr kumimoji="1" lang="zh-CN" altLang="en-US" dirty="0"/>
              <a:t>」，其開始位置是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，藉由走訪</a:t>
            </a:r>
            <a:r>
              <a:rPr kumimoji="1" lang="en-US" altLang="zh-CN" dirty="0" err="1"/>
              <a:t>nxt</a:t>
            </a:r>
            <a:r>
              <a:rPr kumimoji="1" lang="zh-CN" altLang="en-US" dirty="0"/>
              <a:t>欄位，可以得到</a:t>
            </a:r>
            <a:r>
              <a:rPr kumimoji="1" lang="en-US" altLang="zh-CN" dirty="0" err="1"/>
              <a:t>fileA</a:t>
            </a:r>
            <a:r>
              <a:rPr kumimoji="1" lang="zh-CN" altLang="en-US" dirty="0"/>
              <a:t>的分佈是：</a:t>
            </a: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12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C46735-C35B-B34F-8ABE-3CE247933019}"/>
              </a:ext>
            </a:extLst>
          </p:cNvPr>
          <p:cNvSpPr/>
          <p:nvPr/>
        </p:nvSpPr>
        <p:spPr>
          <a:xfrm>
            <a:off x="2066305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3EAB40-429F-D64A-A698-486E9E227DE2}"/>
              </a:ext>
            </a:extLst>
          </p:cNvPr>
          <p:cNvSpPr/>
          <p:nvPr/>
        </p:nvSpPr>
        <p:spPr>
          <a:xfrm>
            <a:off x="3538846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ADCAA6-D483-6E4C-8020-C1CC6590595C}"/>
              </a:ext>
            </a:extLst>
          </p:cNvPr>
          <p:cNvSpPr/>
          <p:nvPr/>
        </p:nvSpPr>
        <p:spPr>
          <a:xfrm>
            <a:off x="4059381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661BFA-8FF5-B345-8BD9-52EADA1D2F3F}"/>
              </a:ext>
            </a:extLst>
          </p:cNvPr>
          <p:cNvSpPr/>
          <p:nvPr/>
        </p:nvSpPr>
        <p:spPr>
          <a:xfrm>
            <a:off x="5531922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830C02-BF13-D548-87A3-5BDBA2330F3F}"/>
              </a:ext>
            </a:extLst>
          </p:cNvPr>
          <p:cNvSpPr/>
          <p:nvPr/>
        </p:nvSpPr>
        <p:spPr>
          <a:xfrm>
            <a:off x="6078187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06723A-FC41-B941-A1EA-C5F093FF4EA6}"/>
              </a:ext>
            </a:extLst>
          </p:cNvPr>
          <p:cNvSpPr/>
          <p:nvPr/>
        </p:nvSpPr>
        <p:spPr>
          <a:xfrm>
            <a:off x="7550728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A4B6EA-0C67-6649-B5E5-B4863E4C102D}"/>
              </a:ext>
            </a:extLst>
          </p:cNvPr>
          <p:cNvSpPr/>
          <p:nvPr/>
        </p:nvSpPr>
        <p:spPr>
          <a:xfrm>
            <a:off x="8106888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93D5A1-E2E1-4847-B266-E03E24D88A9B}"/>
              </a:ext>
            </a:extLst>
          </p:cNvPr>
          <p:cNvSpPr/>
          <p:nvPr/>
        </p:nvSpPr>
        <p:spPr>
          <a:xfrm>
            <a:off x="9579429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ACFEBC-180F-5541-91D5-D2309C8FC3C5}"/>
              </a:ext>
            </a:extLst>
          </p:cNvPr>
          <p:cNvSpPr/>
          <p:nvPr/>
        </p:nvSpPr>
        <p:spPr>
          <a:xfrm>
            <a:off x="2066305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6EDE5C-E75B-5241-9518-A7FF05364F01}"/>
              </a:ext>
            </a:extLst>
          </p:cNvPr>
          <p:cNvSpPr/>
          <p:nvPr/>
        </p:nvSpPr>
        <p:spPr>
          <a:xfrm>
            <a:off x="3538846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9FB794-87DD-064D-86D9-2DB3FE1BC339}"/>
              </a:ext>
            </a:extLst>
          </p:cNvPr>
          <p:cNvSpPr/>
          <p:nvPr/>
        </p:nvSpPr>
        <p:spPr>
          <a:xfrm>
            <a:off x="4059381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BA464C-3C80-9449-B916-DAB525F5E79B}"/>
              </a:ext>
            </a:extLst>
          </p:cNvPr>
          <p:cNvSpPr/>
          <p:nvPr/>
        </p:nvSpPr>
        <p:spPr>
          <a:xfrm>
            <a:off x="5531922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B69B5E-436F-A64F-AE7F-307B11DEC1D6}"/>
              </a:ext>
            </a:extLst>
          </p:cNvPr>
          <p:cNvSpPr/>
          <p:nvPr/>
        </p:nvSpPr>
        <p:spPr>
          <a:xfrm>
            <a:off x="6078187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A66DF4-52F4-AF44-B272-66A088D6DA73}"/>
              </a:ext>
            </a:extLst>
          </p:cNvPr>
          <p:cNvSpPr/>
          <p:nvPr/>
        </p:nvSpPr>
        <p:spPr>
          <a:xfrm>
            <a:off x="7550728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AA8C96-DD7D-6342-9193-70C20B42BC81}"/>
              </a:ext>
            </a:extLst>
          </p:cNvPr>
          <p:cNvSpPr/>
          <p:nvPr/>
        </p:nvSpPr>
        <p:spPr>
          <a:xfrm>
            <a:off x="8106888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8A8592-536E-6144-98BC-2C84071D80C8}"/>
              </a:ext>
            </a:extLst>
          </p:cNvPr>
          <p:cNvSpPr/>
          <p:nvPr/>
        </p:nvSpPr>
        <p:spPr>
          <a:xfrm>
            <a:off x="9579429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39AE96-6963-7649-87D7-1AAF5009114D}"/>
              </a:ext>
            </a:extLst>
          </p:cNvPr>
          <p:cNvSpPr/>
          <p:nvPr/>
        </p:nvSpPr>
        <p:spPr>
          <a:xfrm>
            <a:off x="2066305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9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67AE3-5661-D749-AC6C-AB185AF12B36}"/>
              </a:ext>
            </a:extLst>
          </p:cNvPr>
          <p:cNvSpPr/>
          <p:nvPr/>
        </p:nvSpPr>
        <p:spPr>
          <a:xfrm>
            <a:off x="3538846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0E0ECB-ABFA-7D4D-A657-DDE82F481410}"/>
              </a:ext>
            </a:extLst>
          </p:cNvPr>
          <p:cNvSpPr/>
          <p:nvPr/>
        </p:nvSpPr>
        <p:spPr>
          <a:xfrm>
            <a:off x="4059381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082765-E780-4A43-B28D-517BF0F1670C}"/>
              </a:ext>
            </a:extLst>
          </p:cNvPr>
          <p:cNvSpPr/>
          <p:nvPr/>
        </p:nvSpPr>
        <p:spPr>
          <a:xfrm>
            <a:off x="5531922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2B2A57-0761-BA46-AB67-3FF3C3BE0B28}"/>
              </a:ext>
            </a:extLst>
          </p:cNvPr>
          <p:cNvSpPr/>
          <p:nvPr/>
        </p:nvSpPr>
        <p:spPr>
          <a:xfrm>
            <a:off x="6078187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C203A1-4040-9A45-AE20-2C23E3936D69}"/>
              </a:ext>
            </a:extLst>
          </p:cNvPr>
          <p:cNvSpPr/>
          <p:nvPr/>
        </p:nvSpPr>
        <p:spPr>
          <a:xfrm>
            <a:off x="7550728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09E29D-7FE3-4E42-BF6F-E5156DCCC537}"/>
              </a:ext>
            </a:extLst>
          </p:cNvPr>
          <p:cNvSpPr/>
          <p:nvPr/>
        </p:nvSpPr>
        <p:spPr>
          <a:xfrm>
            <a:off x="8106888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DB17E4-53F1-B643-99E2-EA77AECF4BA0}"/>
              </a:ext>
            </a:extLst>
          </p:cNvPr>
          <p:cNvSpPr/>
          <p:nvPr/>
        </p:nvSpPr>
        <p:spPr>
          <a:xfrm>
            <a:off x="9579429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7CF6FF2-EBD5-014C-A804-89164C6313C0}"/>
              </a:ext>
            </a:extLst>
          </p:cNvPr>
          <p:cNvSpPr/>
          <p:nvPr/>
        </p:nvSpPr>
        <p:spPr>
          <a:xfrm>
            <a:off x="2066305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9F6991-6B09-D34F-8635-7851EAA1D300}"/>
              </a:ext>
            </a:extLst>
          </p:cNvPr>
          <p:cNvSpPr/>
          <p:nvPr/>
        </p:nvSpPr>
        <p:spPr>
          <a:xfrm>
            <a:off x="3538846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9CA3F7-FC4A-294B-A49A-C1B2C83F6F13}"/>
              </a:ext>
            </a:extLst>
          </p:cNvPr>
          <p:cNvSpPr/>
          <p:nvPr/>
        </p:nvSpPr>
        <p:spPr>
          <a:xfrm>
            <a:off x="4059381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2137E0-4AE5-1345-BB92-7C815424C35F}"/>
              </a:ext>
            </a:extLst>
          </p:cNvPr>
          <p:cNvSpPr/>
          <p:nvPr/>
        </p:nvSpPr>
        <p:spPr>
          <a:xfrm>
            <a:off x="5531922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E127271-6EA4-5B40-8EE6-913B37F2943D}"/>
              </a:ext>
            </a:extLst>
          </p:cNvPr>
          <p:cNvSpPr/>
          <p:nvPr/>
        </p:nvSpPr>
        <p:spPr>
          <a:xfrm>
            <a:off x="6078187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B975B6-274C-D946-A48F-E39754C83AA1}"/>
              </a:ext>
            </a:extLst>
          </p:cNvPr>
          <p:cNvSpPr/>
          <p:nvPr/>
        </p:nvSpPr>
        <p:spPr>
          <a:xfrm>
            <a:off x="7550728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85DEC4-A4E5-BB48-B4AD-E940FE388377}"/>
              </a:ext>
            </a:extLst>
          </p:cNvPr>
          <p:cNvSpPr/>
          <p:nvPr/>
        </p:nvSpPr>
        <p:spPr>
          <a:xfrm>
            <a:off x="8106888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3F5AE0-5787-9E4F-8544-31D4DE96E3F0}"/>
              </a:ext>
            </a:extLst>
          </p:cNvPr>
          <p:cNvSpPr/>
          <p:nvPr/>
        </p:nvSpPr>
        <p:spPr>
          <a:xfrm>
            <a:off x="9579429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E1924A-3DBD-284B-868C-67187B7E648F}"/>
              </a:ext>
            </a:extLst>
          </p:cNvPr>
          <p:cNvSpPr/>
          <p:nvPr/>
        </p:nvSpPr>
        <p:spPr>
          <a:xfrm>
            <a:off x="2066305" y="4071938"/>
            <a:ext cx="8059389" cy="5304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directory + name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C3CC97-6D23-7741-AFD8-6A504A012C5E}"/>
              </a:ext>
            </a:extLst>
          </p:cNvPr>
          <p:cNvSpPr/>
          <p:nvPr/>
        </p:nvSpPr>
        <p:spPr>
          <a:xfrm>
            <a:off x="6078187" y="4229100"/>
            <a:ext cx="1877352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fileA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</a:t>
            </a:r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B4A0A0-9F68-584E-97C9-522AD708E807}"/>
                  </a:ext>
                </a:extLst>
              </p14:cNvPr>
              <p14:cNvContentPartPr/>
              <p14:nvPr/>
            </p14:nvContentPartPr>
            <p14:xfrm>
              <a:off x="2015640" y="4545000"/>
              <a:ext cx="4061520" cy="7185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B4A0A0-9F68-584E-97C9-522AD708E8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440" y="4528800"/>
                <a:ext cx="4093920" cy="7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9150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CA514-8E76-8243-A9FB-BF310575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974"/>
          </a:xfrm>
        </p:spPr>
        <p:txBody>
          <a:bodyPr/>
          <a:lstStyle/>
          <a:p>
            <a:r>
              <a:rPr kumimoji="1" lang="en-US" altLang="zh-TW" dirty="0"/>
              <a:t>linked allocation</a:t>
            </a:r>
            <a:endParaRPr kumimoji="1" lang="zh-TW" altLang="en-US" dirty="0"/>
          </a:p>
        </p:txBody>
      </p:sp>
      <p:sp>
        <p:nvSpPr>
          <p:cNvPr id="38" name="內容版面配置區 37">
            <a:extLst>
              <a:ext uri="{FF2B5EF4-FFF2-40B4-BE49-F238E27FC236}">
                <a16:creationId xmlns:a16="http://schemas.microsoft.com/office/drawing/2014/main" id="{6B5559AC-EEE2-4340-B6A1-AE6C2B7D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 anchor="t"/>
          <a:lstStyle/>
          <a:p>
            <a:r>
              <a:rPr kumimoji="1" lang="zh-TW" altLang="en-US" dirty="0"/>
              <a:t>標準的</a:t>
            </a:r>
            <a:r>
              <a:rPr kumimoji="1" lang="en-US" altLang="zh-TW" dirty="0"/>
              <a:t>linked allocation</a:t>
            </a:r>
            <a:r>
              <a:rPr kumimoji="1" lang="zh-CN" altLang="en-US" dirty="0"/>
              <a:t>進行隨機隨取時非常緩慢，因為要逐一的走訪（</a:t>
            </a:r>
            <a:r>
              <a:rPr kumimoji="1" lang="en-US" altLang="zh-CN" dirty="0"/>
              <a:t>n-1</a:t>
            </a:r>
            <a:r>
              <a:rPr kumimoji="1" lang="zh-CN" altLang="en-US" dirty="0"/>
              <a:t>）個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，才能找到第</a:t>
            </a:r>
            <a:r>
              <a:rPr kumimoji="1" lang="en-US" altLang="zh-CN" dirty="0"/>
              <a:t>n</a:t>
            </a:r>
            <a:r>
              <a:rPr kumimoji="1" lang="zh-CN" altLang="en-US" dirty="0"/>
              <a:t>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。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C46735-C35B-B34F-8ABE-3CE247933019}"/>
              </a:ext>
            </a:extLst>
          </p:cNvPr>
          <p:cNvSpPr/>
          <p:nvPr/>
        </p:nvSpPr>
        <p:spPr>
          <a:xfrm>
            <a:off x="2066305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3EAB40-429F-D64A-A698-486E9E227DE2}"/>
              </a:ext>
            </a:extLst>
          </p:cNvPr>
          <p:cNvSpPr/>
          <p:nvPr/>
        </p:nvSpPr>
        <p:spPr>
          <a:xfrm>
            <a:off x="3538846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ADCAA6-D483-6E4C-8020-C1CC6590595C}"/>
              </a:ext>
            </a:extLst>
          </p:cNvPr>
          <p:cNvSpPr/>
          <p:nvPr/>
        </p:nvSpPr>
        <p:spPr>
          <a:xfrm>
            <a:off x="4059381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661BFA-8FF5-B345-8BD9-52EADA1D2F3F}"/>
              </a:ext>
            </a:extLst>
          </p:cNvPr>
          <p:cNvSpPr/>
          <p:nvPr/>
        </p:nvSpPr>
        <p:spPr>
          <a:xfrm>
            <a:off x="5531922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830C02-BF13-D548-87A3-5BDBA2330F3F}"/>
              </a:ext>
            </a:extLst>
          </p:cNvPr>
          <p:cNvSpPr/>
          <p:nvPr/>
        </p:nvSpPr>
        <p:spPr>
          <a:xfrm>
            <a:off x="6078187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06723A-FC41-B941-A1EA-C5F093FF4EA6}"/>
              </a:ext>
            </a:extLst>
          </p:cNvPr>
          <p:cNvSpPr/>
          <p:nvPr/>
        </p:nvSpPr>
        <p:spPr>
          <a:xfrm>
            <a:off x="7550728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A4B6EA-0C67-6649-B5E5-B4863E4C102D}"/>
              </a:ext>
            </a:extLst>
          </p:cNvPr>
          <p:cNvSpPr/>
          <p:nvPr/>
        </p:nvSpPr>
        <p:spPr>
          <a:xfrm>
            <a:off x="8106888" y="4602428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93D5A1-E2E1-4847-B266-E03E24D88A9B}"/>
              </a:ext>
            </a:extLst>
          </p:cNvPr>
          <p:cNvSpPr/>
          <p:nvPr/>
        </p:nvSpPr>
        <p:spPr>
          <a:xfrm>
            <a:off x="9579429" y="4602428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ACFEBC-180F-5541-91D5-D2309C8FC3C5}"/>
              </a:ext>
            </a:extLst>
          </p:cNvPr>
          <p:cNvSpPr/>
          <p:nvPr/>
        </p:nvSpPr>
        <p:spPr>
          <a:xfrm>
            <a:off x="2066305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6EDE5C-E75B-5241-9518-A7FF05364F01}"/>
              </a:ext>
            </a:extLst>
          </p:cNvPr>
          <p:cNvSpPr/>
          <p:nvPr/>
        </p:nvSpPr>
        <p:spPr>
          <a:xfrm>
            <a:off x="3538846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9FB794-87DD-064D-86D9-2DB3FE1BC339}"/>
              </a:ext>
            </a:extLst>
          </p:cNvPr>
          <p:cNvSpPr/>
          <p:nvPr/>
        </p:nvSpPr>
        <p:spPr>
          <a:xfrm>
            <a:off x="4059381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BA464C-3C80-9449-B916-DAB525F5E79B}"/>
              </a:ext>
            </a:extLst>
          </p:cNvPr>
          <p:cNvSpPr/>
          <p:nvPr/>
        </p:nvSpPr>
        <p:spPr>
          <a:xfrm>
            <a:off x="5531922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B69B5E-436F-A64F-AE7F-307B11DEC1D6}"/>
              </a:ext>
            </a:extLst>
          </p:cNvPr>
          <p:cNvSpPr/>
          <p:nvPr/>
        </p:nvSpPr>
        <p:spPr>
          <a:xfrm>
            <a:off x="6078187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A66DF4-52F4-AF44-B272-66A088D6DA73}"/>
              </a:ext>
            </a:extLst>
          </p:cNvPr>
          <p:cNvSpPr/>
          <p:nvPr/>
        </p:nvSpPr>
        <p:spPr>
          <a:xfrm>
            <a:off x="7550728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AA8C96-DD7D-6342-9193-70C20B42BC81}"/>
              </a:ext>
            </a:extLst>
          </p:cNvPr>
          <p:cNvSpPr/>
          <p:nvPr/>
        </p:nvSpPr>
        <p:spPr>
          <a:xfrm>
            <a:off x="8106888" y="5132917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8A8592-536E-6144-98BC-2C84071D80C8}"/>
              </a:ext>
            </a:extLst>
          </p:cNvPr>
          <p:cNvSpPr/>
          <p:nvPr/>
        </p:nvSpPr>
        <p:spPr>
          <a:xfrm>
            <a:off x="9579429" y="5132917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39AE96-6963-7649-87D7-1AAF5009114D}"/>
              </a:ext>
            </a:extLst>
          </p:cNvPr>
          <p:cNvSpPr/>
          <p:nvPr/>
        </p:nvSpPr>
        <p:spPr>
          <a:xfrm>
            <a:off x="2066305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9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67AE3-5661-D749-AC6C-AB185AF12B36}"/>
              </a:ext>
            </a:extLst>
          </p:cNvPr>
          <p:cNvSpPr/>
          <p:nvPr/>
        </p:nvSpPr>
        <p:spPr>
          <a:xfrm>
            <a:off x="3538846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0E0ECB-ABFA-7D4D-A657-DDE82F481410}"/>
              </a:ext>
            </a:extLst>
          </p:cNvPr>
          <p:cNvSpPr/>
          <p:nvPr/>
        </p:nvSpPr>
        <p:spPr>
          <a:xfrm>
            <a:off x="4059381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082765-E780-4A43-B28D-517BF0F1670C}"/>
              </a:ext>
            </a:extLst>
          </p:cNvPr>
          <p:cNvSpPr/>
          <p:nvPr/>
        </p:nvSpPr>
        <p:spPr>
          <a:xfrm>
            <a:off x="5531922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2B2A57-0761-BA46-AB67-3FF3C3BE0B28}"/>
              </a:ext>
            </a:extLst>
          </p:cNvPr>
          <p:cNvSpPr/>
          <p:nvPr/>
        </p:nvSpPr>
        <p:spPr>
          <a:xfrm>
            <a:off x="6078187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C203A1-4040-9A45-AE20-2C23E3936D69}"/>
              </a:ext>
            </a:extLst>
          </p:cNvPr>
          <p:cNvSpPr/>
          <p:nvPr/>
        </p:nvSpPr>
        <p:spPr>
          <a:xfrm>
            <a:off x="7550728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09E29D-7FE3-4E42-BF6F-E5156DCCC537}"/>
              </a:ext>
            </a:extLst>
          </p:cNvPr>
          <p:cNvSpPr/>
          <p:nvPr/>
        </p:nvSpPr>
        <p:spPr>
          <a:xfrm>
            <a:off x="8106888" y="566049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DB17E4-53F1-B643-99E2-EA77AECF4BA0}"/>
              </a:ext>
            </a:extLst>
          </p:cNvPr>
          <p:cNvSpPr/>
          <p:nvPr/>
        </p:nvSpPr>
        <p:spPr>
          <a:xfrm>
            <a:off x="9579429" y="566049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7CF6FF2-EBD5-014C-A804-89164C6313C0}"/>
              </a:ext>
            </a:extLst>
          </p:cNvPr>
          <p:cNvSpPr/>
          <p:nvPr/>
        </p:nvSpPr>
        <p:spPr>
          <a:xfrm>
            <a:off x="2066305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9F6991-6B09-D34F-8635-7851EAA1D300}"/>
              </a:ext>
            </a:extLst>
          </p:cNvPr>
          <p:cNvSpPr/>
          <p:nvPr/>
        </p:nvSpPr>
        <p:spPr>
          <a:xfrm>
            <a:off x="3538846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9CA3F7-FC4A-294B-A49A-C1B2C83F6F13}"/>
              </a:ext>
            </a:extLst>
          </p:cNvPr>
          <p:cNvSpPr/>
          <p:nvPr/>
        </p:nvSpPr>
        <p:spPr>
          <a:xfrm>
            <a:off x="4059381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2137E0-4AE5-1345-BB92-7C815424C35F}"/>
              </a:ext>
            </a:extLst>
          </p:cNvPr>
          <p:cNvSpPr/>
          <p:nvPr/>
        </p:nvSpPr>
        <p:spPr>
          <a:xfrm>
            <a:off x="5531922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E127271-6EA4-5B40-8EE6-913B37F2943D}"/>
              </a:ext>
            </a:extLst>
          </p:cNvPr>
          <p:cNvSpPr/>
          <p:nvPr/>
        </p:nvSpPr>
        <p:spPr>
          <a:xfrm>
            <a:off x="6078187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B975B6-274C-D946-A48F-E39754C83AA1}"/>
              </a:ext>
            </a:extLst>
          </p:cNvPr>
          <p:cNvSpPr/>
          <p:nvPr/>
        </p:nvSpPr>
        <p:spPr>
          <a:xfrm>
            <a:off x="7550728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85DEC4-A4E5-BB48-B4AD-E940FE388377}"/>
              </a:ext>
            </a:extLst>
          </p:cNvPr>
          <p:cNvSpPr/>
          <p:nvPr/>
        </p:nvSpPr>
        <p:spPr>
          <a:xfrm>
            <a:off x="8106888" y="619098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3F5AE0-5787-9E4F-8544-31D4DE96E3F0}"/>
              </a:ext>
            </a:extLst>
          </p:cNvPr>
          <p:cNvSpPr/>
          <p:nvPr/>
        </p:nvSpPr>
        <p:spPr>
          <a:xfrm>
            <a:off x="9579429" y="619098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E1924A-3DBD-284B-868C-67187B7E648F}"/>
              </a:ext>
            </a:extLst>
          </p:cNvPr>
          <p:cNvSpPr/>
          <p:nvPr/>
        </p:nvSpPr>
        <p:spPr>
          <a:xfrm>
            <a:off x="2066305" y="4071938"/>
            <a:ext cx="8059389" cy="5304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directory + name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C3CC97-6D23-7741-AFD8-6A504A012C5E}"/>
              </a:ext>
            </a:extLst>
          </p:cNvPr>
          <p:cNvSpPr/>
          <p:nvPr/>
        </p:nvSpPr>
        <p:spPr>
          <a:xfrm>
            <a:off x="6078187" y="4229100"/>
            <a:ext cx="1877352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fileA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</a:t>
            </a:r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57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8AC2B-A370-1D49-AAC3-76E1249E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65125"/>
            <a:ext cx="11132574" cy="1325563"/>
          </a:xfrm>
        </p:spPr>
        <p:txBody>
          <a:bodyPr/>
          <a:lstStyle/>
          <a:p>
            <a:r>
              <a:rPr kumimoji="1" lang="zh-TW" altLang="en-US" dirty="0"/>
              <a:t>硬碟轉盤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85AF019-6C61-FF49-9923-C271C33F0CF4}"/>
              </a:ext>
            </a:extLst>
          </p:cNvPr>
          <p:cNvGrpSpPr/>
          <p:nvPr/>
        </p:nvGrpSpPr>
        <p:grpSpPr>
          <a:xfrm>
            <a:off x="1055709" y="1027906"/>
            <a:ext cx="5179143" cy="5179143"/>
            <a:chOff x="3506428" y="839428"/>
            <a:chExt cx="5179143" cy="517914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AA62513-0597-B04A-BBAF-CA54731DE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428" y="839428"/>
              <a:ext cx="5179143" cy="5179143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687A48B-DB34-3A4C-B2EF-3EE9F7C6B40E}"/>
                </a:ext>
              </a:extLst>
            </p:cNvPr>
            <p:cNvSpPr/>
            <p:nvPr/>
          </p:nvSpPr>
          <p:spPr>
            <a:xfrm>
              <a:off x="3600666" y="933666"/>
              <a:ext cx="4990665" cy="49906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5FE271D-F71F-8D4A-AD90-99F2F901C566}"/>
                </a:ext>
              </a:extLst>
            </p:cNvPr>
            <p:cNvSpPr/>
            <p:nvPr/>
          </p:nvSpPr>
          <p:spPr>
            <a:xfrm>
              <a:off x="4994586" y="2327586"/>
              <a:ext cx="2202824" cy="220282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20E14C85-799B-D14C-8EEA-257D33DE4EC7}"/>
                </a:ext>
              </a:extLst>
            </p:cNvPr>
            <p:cNvCxnSpPr>
              <a:stCxn id="6" idx="1"/>
            </p:cNvCxnSpPr>
            <p:nvPr/>
          </p:nvCxnSpPr>
          <p:spPr>
            <a:xfrm>
              <a:off x="4331532" y="1664532"/>
              <a:ext cx="1764466" cy="177138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B02888D-4DEE-B045-AD46-D2C377B6ED37}"/>
                </a:ext>
              </a:extLst>
            </p:cNvPr>
            <p:cNvSpPr txBox="1"/>
            <p:nvPr/>
          </p:nvSpPr>
          <p:spPr>
            <a:xfrm>
              <a:off x="4994586" y="1781126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rgbClr val="C00000"/>
                  </a:solidFill>
                  <a:ea typeface="Microsoft YaHei Light" panose="020B0502040204020203" pitchFamily="34" charset="-122"/>
                </a:rPr>
                <a:t>R</a:t>
              </a:r>
              <a:endParaRPr kumimoji="1" lang="zh-TW" altLang="en-US" sz="4000" dirty="0">
                <a:solidFill>
                  <a:srgbClr val="C00000"/>
                </a:solidFill>
                <a:ea typeface="Microsoft YaHei Light" panose="020B0502040204020203" pitchFamily="34" charset="-122"/>
              </a:endParaRPr>
            </a:p>
          </p:txBody>
        </p: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AB0C4492-BA7B-C943-9D4F-FD45EDF55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98" y="3428998"/>
              <a:ext cx="1195650" cy="15931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57200B6-D5A7-E144-8634-85BF7840A31C}"/>
                </a:ext>
              </a:extLst>
            </p:cNvPr>
            <p:cNvSpPr txBox="1"/>
            <p:nvPr/>
          </p:nvSpPr>
          <p:spPr>
            <a:xfrm>
              <a:off x="6460426" y="2721112"/>
              <a:ext cx="466794" cy="70788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rgbClr val="0070C0"/>
                  </a:solidFill>
                  <a:latin typeface="Consolas" panose="020B0609020204030204" pitchFamily="49" charset="0"/>
                  <a:ea typeface="Microsoft YaHei Light" panose="020B0502040204020203" pitchFamily="34" charset="-122"/>
                  <a:cs typeface="Consolas" panose="020B0609020204030204" pitchFamily="49" charset="0"/>
                </a:rPr>
                <a:t>r</a:t>
              </a:r>
              <a:endParaRPr kumimoji="1" lang="zh-TW" altLang="en-US" sz="4000" dirty="0">
                <a:solidFill>
                  <a:srgbClr val="0070C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E62DCD6-60F2-EE48-9F53-555C41FA9F02}"/>
              </a:ext>
            </a:extLst>
          </p:cNvPr>
          <p:cNvSpPr txBox="1"/>
          <p:nvPr/>
        </p:nvSpPr>
        <p:spPr>
          <a:xfrm>
            <a:off x="6329090" y="1224092"/>
            <a:ext cx="557396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外圈圓周為</a:t>
            </a:r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× </a:t>
            </a:r>
            <a:r>
              <a:rPr lang="el-GR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π</a:t>
            </a:r>
            <a:r>
              <a:rPr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× R</a:t>
            </a: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內圈圓周為：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× </a:t>
            </a:r>
            <a:r>
              <a:rPr lang="el-GR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π</a:t>
            </a:r>
            <a:r>
              <a:rPr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× r</a:t>
            </a: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外圈比較長，因此可以放更多的資料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內圈比較短，放的資料比較少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TW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硬碟的轉速是固定的，例如：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7200RPM</a:t>
            </a: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因此每轉動</a:t>
            </a:r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一圈，外圈讀的資料比較多</a:t>
            </a:r>
            <a:endParaRPr kumimoji="1" lang="en-US" altLang="zh-TW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內圈讀的資料比較少</a:t>
            </a:r>
            <a:endParaRPr kumimoji="1" lang="en-US" altLang="zh-TW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因此硬碟的外圈速度比較快</a:t>
            </a:r>
            <a:endParaRPr kumimoji="1" lang="en-US" altLang="zh-TW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內圈比較慢</a:t>
            </a:r>
            <a:endParaRPr kumimoji="1"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776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012137E0-4AE5-1345-BB92-7C815424C35F}"/>
              </a:ext>
            </a:extLst>
          </p:cNvPr>
          <p:cNvSpPr/>
          <p:nvPr/>
        </p:nvSpPr>
        <p:spPr>
          <a:xfrm>
            <a:off x="8583448" y="2570565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06723A-FC41-B941-A1EA-C5F093FF4EA6}"/>
              </a:ext>
            </a:extLst>
          </p:cNvPr>
          <p:cNvSpPr/>
          <p:nvPr/>
        </p:nvSpPr>
        <p:spPr>
          <a:xfrm>
            <a:off x="9129713" y="1025335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3F5AE0-5787-9E4F-8544-31D4DE96E3F0}"/>
              </a:ext>
            </a:extLst>
          </p:cNvPr>
          <p:cNvSpPr/>
          <p:nvPr/>
        </p:nvSpPr>
        <p:spPr>
          <a:xfrm>
            <a:off x="9675979" y="2570565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C203A1-4040-9A45-AE20-2C23E3936D69}"/>
              </a:ext>
            </a:extLst>
          </p:cNvPr>
          <p:cNvSpPr/>
          <p:nvPr/>
        </p:nvSpPr>
        <p:spPr>
          <a:xfrm>
            <a:off x="9129713" y="2069114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082765-E780-4A43-B28D-517BF0F1670C}"/>
              </a:ext>
            </a:extLst>
          </p:cNvPr>
          <p:cNvSpPr/>
          <p:nvPr/>
        </p:nvSpPr>
        <p:spPr>
          <a:xfrm>
            <a:off x="8583448" y="2054712"/>
            <a:ext cx="546265" cy="5224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6EDE5C-E75B-5241-9518-A7FF05364F01}"/>
              </a:ext>
            </a:extLst>
          </p:cNvPr>
          <p:cNvSpPr/>
          <p:nvPr/>
        </p:nvSpPr>
        <p:spPr>
          <a:xfrm>
            <a:off x="8037183" y="1545240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3EAB40-429F-D64A-A698-486E9E227DE2}"/>
              </a:ext>
            </a:extLst>
          </p:cNvPr>
          <p:cNvSpPr/>
          <p:nvPr/>
        </p:nvSpPr>
        <p:spPr>
          <a:xfrm>
            <a:off x="8037183" y="1025335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661BFA-8FF5-B345-8BD9-52EADA1D2F3F}"/>
              </a:ext>
            </a:extLst>
          </p:cNvPr>
          <p:cNvSpPr/>
          <p:nvPr/>
        </p:nvSpPr>
        <p:spPr>
          <a:xfrm>
            <a:off x="8583448" y="1025335"/>
            <a:ext cx="546265" cy="5160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93D5A1-E2E1-4847-B266-E03E24D88A9B}"/>
              </a:ext>
            </a:extLst>
          </p:cNvPr>
          <p:cNvSpPr/>
          <p:nvPr/>
        </p:nvSpPr>
        <p:spPr>
          <a:xfrm>
            <a:off x="9675979" y="1025335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BA464C-3C80-9449-B916-DAB525F5E79B}"/>
              </a:ext>
            </a:extLst>
          </p:cNvPr>
          <p:cNvSpPr/>
          <p:nvPr/>
        </p:nvSpPr>
        <p:spPr>
          <a:xfrm>
            <a:off x="8583448" y="1545240"/>
            <a:ext cx="546265" cy="50947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A66DF4-52F4-AF44-B272-66A088D6DA73}"/>
              </a:ext>
            </a:extLst>
          </p:cNvPr>
          <p:cNvSpPr/>
          <p:nvPr/>
        </p:nvSpPr>
        <p:spPr>
          <a:xfrm>
            <a:off x="9129713" y="1545240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8A8592-536E-6144-98BC-2C84071D80C8}"/>
              </a:ext>
            </a:extLst>
          </p:cNvPr>
          <p:cNvSpPr/>
          <p:nvPr/>
        </p:nvSpPr>
        <p:spPr>
          <a:xfrm>
            <a:off x="9675979" y="1545240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67AE3-5661-D749-AC6C-AB185AF12B36}"/>
              </a:ext>
            </a:extLst>
          </p:cNvPr>
          <p:cNvSpPr/>
          <p:nvPr/>
        </p:nvSpPr>
        <p:spPr>
          <a:xfrm>
            <a:off x="8037183" y="2069114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DB17E4-53F1-B643-99E2-EA77AECF4BA0}"/>
              </a:ext>
            </a:extLst>
          </p:cNvPr>
          <p:cNvSpPr/>
          <p:nvPr/>
        </p:nvSpPr>
        <p:spPr>
          <a:xfrm>
            <a:off x="9690267" y="2069114"/>
            <a:ext cx="565314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9F6991-6B09-D34F-8635-7851EAA1D300}"/>
              </a:ext>
            </a:extLst>
          </p:cNvPr>
          <p:cNvSpPr/>
          <p:nvPr/>
        </p:nvSpPr>
        <p:spPr>
          <a:xfrm>
            <a:off x="8037183" y="2570565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B975B6-274C-D946-A48F-E39754C83AA1}"/>
              </a:ext>
            </a:extLst>
          </p:cNvPr>
          <p:cNvSpPr/>
          <p:nvPr/>
        </p:nvSpPr>
        <p:spPr>
          <a:xfrm>
            <a:off x="9129713" y="2570565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6CA514-8E76-8243-A9FB-BF310575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linked allocation</a:t>
            </a:r>
            <a:r>
              <a:rPr kumimoji="1" lang="zh-TW" altLang="en-US" dirty="0"/>
              <a:t> （</a:t>
            </a:r>
            <a:r>
              <a:rPr kumimoji="1" lang="en-US" altLang="zh-TW" dirty="0"/>
              <a:t>FAT</a:t>
            </a:r>
            <a:r>
              <a:rPr kumimoji="1" lang="zh-TW" altLang="en-US" dirty="0"/>
              <a:t>）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50779D2-C8BB-6645-A965-7AF08B02C217}"/>
              </a:ext>
            </a:extLst>
          </p:cNvPr>
          <p:cNvGrpSpPr/>
          <p:nvPr/>
        </p:nvGrpSpPr>
        <p:grpSpPr>
          <a:xfrm>
            <a:off x="8037183" y="143159"/>
            <a:ext cx="2218397" cy="867774"/>
            <a:chOff x="7537121" y="255229"/>
            <a:chExt cx="2204109" cy="117051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6E1924A-3DBD-284B-868C-67187B7E648F}"/>
                </a:ext>
              </a:extLst>
            </p:cNvPr>
            <p:cNvSpPr/>
            <p:nvPr/>
          </p:nvSpPr>
          <p:spPr>
            <a:xfrm>
              <a:off x="7537121" y="255229"/>
              <a:ext cx="2204109" cy="11705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dirty="0">
                  <a:ea typeface="Microsoft YaHei Light" panose="020B0502040204020203" pitchFamily="34" charset="-122"/>
                </a:rPr>
                <a:t>directory + name</a:t>
              </a:r>
            </a:p>
            <a:p>
              <a:endParaRPr kumimoji="1" lang="en-US" altLang="zh-TW" dirty="0">
                <a:ea typeface="Microsoft YaHei Light" panose="020B0502040204020203" pitchFamily="34" charset="-122"/>
              </a:endParaRPr>
            </a:p>
            <a:p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9C3CC97-6D23-7741-AFD8-6A504A012C5E}"/>
                </a:ext>
              </a:extLst>
            </p:cNvPr>
            <p:cNvSpPr/>
            <p:nvPr/>
          </p:nvSpPr>
          <p:spPr>
            <a:xfrm>
              <a:off x="7681603" y="906352"/>
              <a:ext cx="1877352" cy="27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ea typeface="Microsoft YaHei Light" panose="020B0502040204020203" pitchFamily="34" charset="-122"/>
                </a:rPr>
                <a:t>fileA</a:t>
              </a:r>
              <a:r>
                <a:rPr kumimoji="1" lang="zh-TW" altLang="en-US" dirty="0">
                  <a:ea typeface="Microsoft YaHei Light" panose="020B0502040204020203" pitchFamily="34" charset="-122"/>
                </a:rPr>
                <a:t>，</a:t>
              </a:r>
              <a:r>
                <a:rPr kumimoji="1" lang="en-US" altLang="zh-TW" dirty="0">
                  <a:ea typeface="Microsoft YaHei Light" panose="020B0502040204020203" pitchFamily="34" charset="-122"/>
                </a:rPr>
                <a:t>4</a:t>
              </a:r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A893BFA1-7023-3344-8BA3-36656CD15525}"/>
              </a:ext>
            </a:extLst>
          </p:cNvPr>
          <p:cNvSpPr/>
          <p:nvPr/>
        </p:nvSpPr>
        <p:spPr>
          <a:xfrm>
            <a:off x="8032430" y="3101055"/>
            <a:ext cx="1111566" cy="41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F89D4C6-E133-D24C-B44D-71D735B48F19}"/>
              </a:ext>
            </a:extLst>
          </p:cNvPr>
          <p:cNvSpPr/>
          <p:nvPr/>
        </p:nvSpPr>
        <p:spPr>
          <a:xfrm>
            <a:off x="9143997" y="3101055"/>
            <a:ext cx="1111584" cy="41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800C97F-A4B3-5A45-A480-87781FD1D97A}"/>
              </a:ext>
            </a:extLst>
          </p:cNvPr>
          <p:cNvSpPr/>
          <p:nvPr/>
        </p:nvSpPr>
        <p:spPr>
          <a:xfrm>
            <a:off x="8032430" y="3519820"/>
            <a:ext cx="1111580" cy="4215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FCC8DDC-4DC0-5B4B-843E-6D56FCA3CC24}"/>
              </a:ext>
            </a:extLst>
          </p:cNvPr>
          <p:cNvSpPr/>
          <p:nvPr/>
        </p:nvSpPr>
        <p:spPr>
          <a:xfrm>
            <a:off x="9144001" y="3509204"/>
            <a:ext cx="1111579" cy="42615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BD879FB-2EFE-774A-BA6D-353D6E49331F}"/>
              </a:ext>
            </a:extLst>
          </p:cNvPr>
          <p:cNvSpPr/>
          <p:nvPr/>
        </p:nvSpPr>
        <p:spPr>
          <a:xfrm>
            <a:off x="8032430" y="3941800"/>
            <a:ext cx="1111579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28EBD33-BE4A-9D42-A9F4-716A4A99BB8D}"/>
              </a:ext>
            </a:extLst>
          </p:cNvPr>
          <p:cNvSpPr/>
          <p:nvPr/>
        </p:nvSpPr>
        <p:spPr>
          <a:xfrm>
            <a:off x="9144001" y="3928888"/>
            <a:ext cx="1111579" cy="4224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DFA4EC2-08B2-1D44-AE16-F4FEC12C71ED}"/>
              </a:ext>
            </a:extLst>
          </p:cNvPr>
          <p:cNvSpPr/>
          <p:nvPr/>
        </p:nvSpPr>
        <p:spPr>
          <a:xfrm>
            <a:off x="8032430" y="4359190"/>
            <a:ext cx="1111578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0B9376-3E5E-FC44-A96A-32D930D7DFCB}"/>
              </a:ext>
            </a:extLst>
          </p:cNvPr>
          <p:cNvSpPr/>
          <p:nvPr/>
        </p:nvSpPr>
        <p:spPr>
          <a:xfrm>
            <a:off x="9144001" y="4353204"/>
            <a:ext cx="1111578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57CE77D-E4E8-AD4A-856A-657B96C0F8BC}"/>
              </a:ext>
            </a:extLst>
          </p:cNvPr>
          <p:cNvSpPr/>
          <p:nvPr/>
        </p:nvSpPr>
        <p:spPr>
          <a:xfrm>
            <a:off x="8032430" y="4777473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9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08A93CA-5C8F-5049-BDBA-2A596830517C}"/>
              </a:ext>
            </a:extLst>
          </p:cNvPr>
          <p:cNvSpPr/>
          <p:nvPr/>
        </p:nvSpPr>
        <p:spPr>
          <a:xfrm>
            <a:off x="9144001" y="4774725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074005-169E-554F-BBD2-92D74E60CE17}"/>
              </a:ext>
            </a:extLst>
          </p:cNvPr>
          <p:cNvSpPr/>
          <p:nvPr/>
        </p:nvSpPr>
        <p:spPr>
          <a:xfrm>
            <a:off x="8032430" y="5198099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8B144E5-037B-0F44-A389-0519EA3869A3}"/>
              </a:ext>
            </a:extLst>
          </p:cNvPr>
          <p:cNvSpPr/>
          <p:nvPr/>
        </p:nvSpPr>
        <p:spPr>
          <a:xfrm>
            <a:off x="9144000" y="5195829"/>
            <a:ext cx="1111575" cy="4215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DD8FDA5-9376-8645-8BCC-6F50E3A3DAB9}"/>
              </a:ext>
            </a:extLst>
          </p:cNvPr>
          <p:cNvSpPr/>
          <p:nvPr/>
        </p:nvSpPr>
        <p:spPr>
          <a:xfrm>
            <a:off x="8032429" y="5618725"/>
            <a:ext cx="1111575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8FC470D-B016-E84A-B29B-7C8DE84DBBBC}"/>
              </a:ext>
            </a:extLst>
          </p:cNvPr>
          <p:cNvSpPr/>
          <p:nvPr/>
        </p:nvSpPr>
        <p:spPr>
          <a:xfrm>
            <a:off x="9143996" y="5614113"/>
            <a:ext cx="1111575" cy="42523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E7A540-D7A7-9D4E-A728-638683E51514}"/>
              </a:ext>
            </a:extLst>
          </p:cNvPr>
          <p:cNvSpPr/>
          <p:nvPr/>
        </p:nvSpPr>
        <p:spPr>
          <a:xfrm>
            <a:off x="9143999" y="6039351"/>
            <a:ext cx="1111576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CE201A2-C861-A54A-8B97-03C2CF28359B}"/>
              </a:ext>
            </a:extLst>
          </p:cNvPr>
          <p:cNvSpPr/>
          <p:nvPr/>
        </p:nvSpPr>
        <p:spPr>
          <a:xfrm>
            <a:off x="8032425" y="6039351"/>
            <a:ext cx="1111576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26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624357-0F28-414F-84A2-3AEEE652CBFE}"/>
              </a:ext>
            </a:extLst>
          </p:cNvPr>
          <p:cNvSpPr/>
          <p:nvPr/>
        </p:nvSpPr>
        <p:spPr>
          <a:xfrm>
            <a:off x="10006826" y="2668101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466042-6B3E-5248-8125-4F2B5A4EB1CB}"/>
              </a:ext>
            </a:extLst>
          </p:cNvPr>
          <p:cNvSpPr/>
          <p:nvPr/>
        </p:nvSpPr>
        <p:spPr>
          <a:xfrm>
            <a:off x="10553091" y="1122871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4A388D-AD4A-4941-BF6A-2D642E4C11B3}"/>
              </a:ext>
            </a:extLst>
          </p:cNvPr>
          <p:cNvSpPr/>
          <p:nvPr/>
        </p:nvSpPr>
        <p:spPr>
          <a:xfrm>
            <a:off x="11099357" y="2668101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940A40-4BF0-2944-AEDC-0337437D2BCB}"/>
              </a:ext>
            </a:extLst>
          </p:cNvPr>
          <p:cNvSpPr/>
          <p:nvPr/>
        </p:nvSpPr>
        <p:spPr>
          <a:xfrm>
            <a:off x="10553091" y="2166650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0E658B-1985-1D4F-A69B-CB3408222691}"/>
              </a:ext>
            </a:extLst>
          </p:cNvPr>
          <p:cNvSpPr/>
          <p:nvPr/>
        </p:nvSpPr>
        <p:spPr>
          <a:xfrm>
            <a:off x="10006826" y="2152248"/>
            <a:ext cx="546265" cy="5224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21BF4-5B78-544D-8C14-99755D132AEB}"/>
              </a:ext>
            </a:extLst>
          </p:cNvPr>
          <p:cNvSpPr/>
          <p:nvPr/>
        </p:nvSpPr>
        <p:spPr>
          <a:xfrm>
            <a:off x="9460561" y="1642776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40D91D-F5A5-E14E-A352-4024FF2379CF}"/>
              </a:ext>
            </a:extLst>
          </p:cNvPr>
          <p:cNvSpPr/>
          <p:nvPr/>
        </p:nvSpPr>
        <p:spPr>
          <a:xfrm>
            <a:off x="9460561" y="1122871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00FAF6-B925-AD40-BDA9-6F42DA7C182B}"/>
              </a:ext>
            </a:extLst>
          </p:cNvPr>
          <p:cNvSpPr/>
          <p:nvPr/>
        </p:nvSpPr>
        <p:spPr>
          <a:xfrm>
            <a:off x="10006826" y="1122871"/>
            <a:ext cx="546265" cy="5160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F065D7-B137-084E-A03D-1852AE4BC070}"/>
              </a:ext>
            </a:extLst>
          </p:cNvPr>
          <p:cNvSpPr/>
          <p:nvPr/>
        </p:nvSpPr>
        <p:spPr>
          <a:xfrm>
            <a:off x="11099357" y="1122871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F40017-05E9-5E44-A233-DEF865F154D4}"/>
              </a:ext>
            </a:extLst>
          </p:cNvPr>
          <p:cNvSpPr/>
          <p:nvPr/>
        </p:nvSpPr>
        <p:spPr>
          <a:xfrm>
            <a:off x="10006826" y="1642776"/>
            <a:ext cx="546265" cy="50947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26671E-E518-7C4B-8B69-FD78C9A56AE9}"/>
              </a:ext>
            </a:extLst>
          </p:cNvPr>
          <p:cNvSpPr/>
          <p:nvPr/>
        </p:nvSpPr>
        <p:spPr>
          <a:xfrm>
            <a:off x="10553091" y="1642776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F27845-DA52-524C-9496-B3EBEBB00ECA}"/>
              </a:ext>
            </a:extLst>
          </p:cNvPr>
          <p:cNvSpPr/>
          <p:nvPr/>
        </p:nvSpPr>
        <p:spPr>
          <a:xfrm>
            <a:off x="11099357" y="1642776"/>
            <a:ext cx="579602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7425F9-5522-BE40-B84C-652A4EC4F6F7}"/>
              </a:ext>
            </a:extLst>
          </p:cNvPr>
          <p:cNvSpPr/>
          <p:nvPr/>
        </p:nvSpPr>
        <p:spPr>
          <a:xfrm>
            <a:off x="9460561" y="2166650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B0728D-5F57-BC42-9CA8-36700F268CA3}"/>
              </a:ext>
            </a:extLst>
          </p:cNvPr>
          <p:cNvSpPr/>
          <p:nvPr/>
        </p:nvSpPr>
        <p:spPr>
          <a:xfrm>
            <a:off x="11113645" y="2166650"/>
            <a:ext cx="565314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492E89-D501-E246-BACF-9300FB148562}"/>
              </a:ext>
            </a:extLst>
          </p:cNvPr>
          <p:cNvSpPr/>
          <p:nvPr/>
        </p:nvSpPr>
        <p:spPr>
          <a:xfrm>
            <a:off x="9460561" y="2668101"/>
            <a:ext cx="54626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EC03DD-73CA-9544-ABDD-C9B4798B85DD}"/>
              </a:ext>
            </a:extLst>
          </p:cNvPr>
          <p:cNvSpPr/>
          <p:nvPr/>
        </p:nvSpPr>
        <p:spPr>
          <a:xfrm>
            <a:off x="10553091" y="2668101"/>
            <a:ext cx="565315" cy="53049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7ACD4C-A1EB-E641-AED9-CD689A94A2DC}"/>
              </a:ext>
            </a:extLst>
          </p:cNvPr>
          <p:cNvGrpSpPr/>
          <p:nvPr/>
        </p:nvGrpSpPr>
        <p:grpSpPr>
          <a:xfrm>
            <a:off x="9460561" y="240695"/>
            <a:ext cx="2218397" cy="867774"/>
            <a:chOff x="7537121" y="255229"/>
            <a:chExt cx="2204109" cy="117051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A81045E-7619-1E4A-9BDB-8CC952EC73E5}"/>
                </a:ext>
              </a:extLst>
            </p:cNvPr>
            <p:cNvSpPr/>
            <p:nvPr/>
          </p:nvSpPr>
          <p:spPr>
            <a:xfrm>
              <a:off x="7537121" y="255229"/>
              <a:ext cx="2204109" cy="11705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dirty="0">
                  <a:ea typeface="Microsoft YaHei Light" panose="020B0502040204020203" pitchFamily="34" charset="-122"/>
                </a:rPr>
                <a:t>directory + name</a:t>
              </a:r>
            </a:p>
            <a:p>
              <a:endParaRPr kumimoji="1" lang="en-US" altLang="zh-TW" dirty="0">
                <a:ea typeface="Microsoft YaHei Light" panose="020B0502040204020203" pitchFamily="34" charset="-122"/>
              </a:endParaRPr>
            </a:p>
            <a:p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95EB67C-C105-C74E-B7FF-D087769B329E}"/>
                </a:ext>
              </a:extLst>
            </p:cNvPr>
            <p:cNvSpPr/>
            <p:nvPr/>
          </p:nvSpPr>
          <p:spPr>
            <a:xfrm>
              <a:off x="7681603" y="906352"/>
              <a:ext cx="1877352" cy="27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ea typeface="Microsoft YaHei Light" panose="020B0502040204020203" pitchFamily="34" charset="-122"/>
                </a:rPr>
                <a:t>fileA</a:t>
              </a:r>
              <a:r>
                <a:rPr kumimoji="1" lang="zh-TW" altLang="en-US" dirty="0">
                  <a:ea typeface="Microsoft YaHei Light" panose="020B0502040204020203" pitchFamily="34" charset="-122"/>
                </a:rPr>
                <a:t>，</a:t>
              </a:r>
              <a:r>
                <a:rPr kumimoji="1" lang="en-US" altLang="zh-TW" dirty="0">
                  <a:ea typeface="Microsoft YaHei Light" panose="020B0502040204020203" pitchFamily="34" charset="-122"/>
                </a:rPr>
                <a:t>4</a:t>
              </a:r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68EE45C-5BE2-A747-A5AF-A6B06F6176E5}"/>
              </a:ext>
            </a:extLst>
          </p:cNvPr>
          <p:cNvSpPr/>
          <p:nvPr/>
        </p:nvSpPr>
        <p:spPr>
          <a:xfrm>
            <a:off x="9455808" y="3198591"/>
            <a:ext cx="1111566" cy="41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BFABC2-4C0C-984C-B736-94AC65AF5371}"/>
              </a:ext>
            </a:extLst>
          </p:cNvPr>
          <p:cNvSpPr/>
          <p:nvPr/>
        </p:nvSpPr>
        <p:spPr>
          <a:xfrm>
            <a:off x="10567375" y="3198591"/>
            <a:ext cx="1111584" cy="41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CB258F-D9CF-174C-86BB-BB80C79E1B2F}"/>
              </a:ext>
            </a:extLst>
          </p:cNvPr>
          <p:cNvSpPr/>
          <p:nvPr/>
        </p:nvSpPr>
        <p:spPr>
          <a:xfrm>
            <a:off x="9455808" y="3617356"/>
            <a:ext cx="1111580" cy="4215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1DB0A4-E842-DC46-9B08-17116C9DCE78}"/>
              </a:ext>
            </a:extLst>
          </p:cNvPr>
          <p:cNvSpPr/>
          <p:nvPr/>
        </p:nvSpPr>
        <p:spPr>
          <a:xfrm>
            <a:off x="10567379" y="3606740"/>
            <a:ext cx="1111579" cy="42615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E7873E-E443-0345-8769-42552926320F}"/>
              </a:ext>
            </a:extLst>
          </p:cNvPr>
          <p:cNvSpPr/>
          <p:nvPr/>
        </p:nvSpPr>
        <p:spPr>
          <a:xfrm>
            <a:off x="9455808" y="4039336"/>
            <a:ext cx="1111579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8831C2-46F2-ED4B-9D80-E6E4E833241C}"/>
              </a:ext>
            </a:extLst>
          </p:cNvPr>
          <p:cNvSpPr/>
          <p:nvPr/>
        </p:nvSpPr>
        <p:spPr>
          <a:xfrm>
            <a:off x="10567379" y="4026424"/>
            <a:ext cx="1111579" cy="4224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2F8C14-B011-8C4A-91DD-E9F943087CD1}"/>
              </a:ext>
            </a:extLst>
          </p:cNvPr>
          <p:cNvSpPr/>
          <p:nvPr/>
        </p:nvSpPr>
        <p:spPr>
          <a:xfrm>
            <a:off x="9455808" y="4456726"/>
            <a:ext cx="1111578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C885230-FF7A-E447-B426-09A5F9D5A099}"/>
              </a:ext>
            </a:extLst>
          </p:cNvPr>
          <p:cNvSpPr/>
          <p:nvPr/>
        </p:nvSpPr>
        <p:spPr>
          <a:xfrm>
            <a:off x="10567379" y="4450740"/>
            <a:ext cx="1111578" cy="4215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94F054-B44C-F14A-8203-8D19BDECB02F}"/>
              </a:ext>
            </a:extLst>
          </p:cNvPr>
          <p:cNvSpPr/>
          <p:nvPr/>
        </p:nvSpPr>
        <p:spPr>
          <a:xfrm>
            <a:off x="9455808" y="4875009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9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8BEC6E-4A4E-8B40-A179-48A8076795F9}"/>
              </a:ext>
            </a:extLst>
          </p:cNvPr>
          <p:cNvSpPr/>
          <p:nvPr/>
        </p:nvSpPr>
        <p:spPr>
          <a:xfrm>
            <a:off x="10567379" y="4872261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ADFFFF7-1DE6-BD4D-BDCB-A236AF433D04}"/>
              </a:ext>
            </a:extLst>
          </p:cNvPr>
          <p:cNvSpPr/>
          <p:nvPr/>
        </p:nvSpPr>
        <p:spPr>
          <a:xfrm>
            <a:off x="9455808" y="5295635"/>
            <a:ext cx="1111578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D00040-ACC6-3246-A869-C4666A3D9851}"/>
              </a:ext>
            </a:extLst>
          </p:cNvPr>
          <p:cNvSpPr/>
          <p:nvPr/>
        </p:nvSpPr>
        <p:spPr>
          <a:xfrm>
            <a:off x="10567378" y="5293365"/>
            <a:ext cx="1111575" cy="4215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B51B11-19DA-5240-A06A-4B7C9C1D36AF}"/>
              </a:ext>
            </a:extLst>
          </p:cNvPr>
          <p:cNvSpPr/>
          <p:nvPr/>
        </p:nvSpPr>
        <p:spPr>
          <a:xfrm>
            <a:off x="9455807" y="5716261"/>
            <a:ext cx="1111575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A0A880-2CE2-1641-A346-7C84587326E4}"/>
              </a:ext>
            </a:extLst>
          </p:cNvPr>
          <p:cNvSpPr/>
          <p:nvPr/>
        </p:nvSpPr>
        <p:spPr>
          <a:xfrm>
            <a:off x="10567374" y="5711649"/>
            <a:ext cx="1111575" cy="42523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2DD85C-4C37-1C45-AB59-B81B7D730971}"/>
              </a:ext>
            </a:extLst>
          </p:cNvPr>
          <p:cNvSpPr/>
          <p:nvPr/>
        </p:nvSpPr>
        <p:spPr>
          <a:xfrm>
            <a:off x="10567377" y="6136887"/>
            <a:ext cx="1111576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AF8358-36C8-4E4A-BAEA-2B229AF8E5CA}"/>
              </a:ext>
            </a:extLst>
          </p:cNvPr>
          <p:cNvSpPr/>
          <p:nvPr/>
        </p:nvSpPr>
        <p:spPr>
          <a:xfrm>
            <a:off x="9455803" y="6136887"/>
            <a:ext cx="1111576" cy="4206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1D0015-B757-9143-A847-883E6FA286C3}"/>
              </a:ext>
            </a:extLst>
          </p:cNvPr>
          <p:cNvSpPr/>
          <p:nvPr/>
        </p:nvSpPr>
        <p:spPr>
          <a:xfrm>
            <a:off x="263361" y="403933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1FCBF5-4852-594B-B373-FF5D57CFFBDD}"/>
              </a:ext>
            </a:extLst>
          </p:cNvPr>
          <p:cNvSpPr/>
          <p:nvPr/>
        </p:nvSpPr>
        <p:spPr>
          <a:xfrm>
            <a:off x="1735902" y="403933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5C8D0-4604-BF4D-836D-6B8A05147736}"/>
              </a:ext>
            </a:extLst>
          </p:cNvPr>
          <p:cNvSpPr/>
          <p:nvPr/>
        </p:nvSpPr>
        <p:spPr>
          <a:xfrm>
            <a:off x="2256437" y="403933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95E093-9B43-144D-9ADF-824CC5A05EC5}"/>
              </a:ext>
            </a:extLst>
          </p:cNvPr>
          <p:cNvSpPr/>
          <p:nvPr/>
        </p:nvSpPr>
        <p:spPr>
          <a:xfrm>
            <a:off x="3728978" y="403933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4C8ECC1-3577-4A43-9F94-7D8B7CAAB74F}"/>
              </a:ext>
            </a:extLst>
          </p:cNvPr>
          <p:cNvSpPr/>
          <p:nvPr/>
        </p:nvSpPr>
        <p:spPr>
          <a:xfrm>
            <a:off x="4275243" y="403933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1382A2-AB49-084E-82B8-A946E30B089B}"/>
              </a:ext>
            </a:extLst>
          </p:cNvPr>
          <p:cNvSpPr/>
          <p:nvPr/>
        </p:nvSpPr>
        <p:spPr>
          <a:xfrm>
            <a:off x="5747784" y="403933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FDACCC-BAE3-B94A-ADFA-B64F3F920CC7}"/>
              </a:ext>
            </a:extLst>
          </p:cNvPr>
          <p:cNvSpPr/>
          <p:nvPr/>
        </p:nvSpPr>
        <p:spPr>
          <a:xfrm>
            <a:off x="6303944" y="4039336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2945A8D-72BE-E442-9F75-47BF8ABDE65D}"/>
              </a:ext>
            </a:extLst>
          </p:cNvPr>
          <p:cNvSpPr/>
          <p:nvPr/>
        </p:nvSpPr>
        <p:spPr>
          <a:xfrm>
            <a:off x="7776485" y="4039336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en-US" altLang="zh-TW" dirty="0">
                <a:ea typeface="Microsoft YaHei Light" panose="020B0502040204020203" pitchFamily="34" charset="-122"/>
              </a:rPr>
              <a:t>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BEBEECF-2843-EC4E-AB40-8773E34D6A65}"/>
              </a:ext>
            </a:extLst>
          </p:cNvPr>
          <p:cNvSpPr/>
          <p:nvPr/>
        </p:nvSpPr>
        <p:spPr>
          <a:xfrm>
            <a:off x="263361" y="456982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24035D1-9C44-0E41-B7F5-F41CB190E2BF}"/>
              </a:ext>
            </a:extLst>
          </p:cNvPr>
          <p:cNvSpPr/>
          <p:nvPr/>
        </p:nvSpPr>
        <p:spPr>
          <a:xfrm>
            <a:off x="1735902" y="456982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E39200-0F80-9144-A0E8-675E53E921D6}"/>
              </a:ext>
            </a:extLst>
          </p:cNvPr>
          <p:cNvSpPr/>
          <p:nvPr/>
        </p:nvSpPr>
        <p:spPr>
          <a:xfrm>
            <a:off x="2256437" y="456982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EC9DA2A-5B3F-AA4F-92BE-609F13727BFA}"/>
              </a:ext>
            </a:extLst>
          </p:cNvPr>
          <p:cNvSpPr/>
          <p:nvPr/>
        </p:nvSpPr>
        <p:spPr>
          <a:xfrm>
            <a:off x="3728978" y="456982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594FE0E-BC93-6740-83E3-62071D1E30F0}"/>
              </a:ext>
            </a:extLst>
          </p:cNvPr>
          <p:cNvSpPr/>
          <p:nvPr/>
        </p:nvSpPr>
        <p:spPr>
          <a:xfrm>
            <a:off x="4275243" y="456982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7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45C70F-0F9B-454D-AE1D-42F8189E9733}"/>
              </a:ext>
            </a:extLst>
          </p:cNvPr>
          <p:cNvSpPr/>
          <p:nvPr/>
        </p:nvSpPr>
        <p:spPr>
          <a:xfrm>
            <a:off x="5747784" y="456982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8C9BF61-003D-7443-8B85-E90093C698F3}"/>
              </a:ext>
            </a:extLst>
          </p:cNvPr>
          <p:cNvSpPr/>
          <p:nvPr/>
        </p:nvSpPr>
        <p:spPr>
          <a:xfrm>
            <a:off x="6303944" y="4569825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00A4854-1366-EC49-AF64-22251D1707A0}"/>
              </a:ext>
            </a:extLst>
          </p:cNvPr>
          <p:cNvSpPr/>
          <p:nvPr/>
        </p:nvSpPr>
        <p:spPr>
          <a:xfrm>
            <a:off x="7776485" y="4569825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E1FA271-68B2-814E-B50A-42730BEADF10}"/>
              </a:ext>
            </a:extLst>
          </p:cNvPr>
          <p:cNvSpPr/>
          <p:nvPr/>
        </p:nvSpPr>
        <p:spPr>
          <a:xfrm>
            <a:off x="263361" y="5097404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9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DF71A39-E26E-1844-A214-C5AB9F01DB7F}"/>
              </a:ext>
            </a:extLst>
          </p:cNvPr>
          <p:cNvSpPr/>
          <p:nvPr/>
        </p:nvSpPr>
        <p:spPr>
          <a:xfrm>
            <a:off x="1735902" y="5097404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314E961-D7FD-E649-945D-61D9713514D7}"/>
              </a:ext>
            </a:extLst>
          </p:cNvPr>
          <p:cNvSpPr/>
          <p:nvPr/>
        </p:nvSpPr>
        <p:spPr>
          <a:xfrm>
            <a:off x="2256437" y="5097404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51F650E-2246-BE45-AA54-842F55E6CBCD}"/>
              </a:ext>
            </a:extLst>
          </p:cNvPr>
          <p:cNvSpPr/>
          <p:nvPr/>
        </p:nvSpPr>
        <p:spPr>
          <a:xfrm>
            <a:off x="3728978" y="5097404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73EF702-341A-784D-9425-6FDCA38B7EF6}"/>
              </a:ext>
            </a:extLst>
          </p:cNvPr>
          <p:cNvSpPr/>
          <p:nvPr/>
        </p:nvSpPr>
        <p:spPr>
          <a:xfrm>
            <a:off x="4275243" y="5097404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DEB0D66-5070-B142-A88C-917DF2B0ACEF}"/>
              </a:ext>
            </a:extLst>
          </p:cNvPr>
          <p:cNvSpPr/>
          <p:nvPr/>
        </p:nvSpPr>
        <p:spPr>
          <a:xfrm>
            <a:off x="5747784" y="5097404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8803B97-F746-3548-969D-0235C53DE288}"/>
              </a:ext>
            </a:extLst>
          </p:cNvPr>
          <p:cNvSpPr/>
          <p:nvPr/>
        </p:nvSpPr>
        <p:spPr>
          <a:xfrm>
            <a:off x="6303944" y="5097404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12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9B7326B-169D-E044-81DE-A6EC5D185C85}"/>
              </a:ext>
            </a:extLst>
          </p:cNvPr>
          <p:cNvSpPr/>
          <p:nvPr/>
        </p:nvSpPr>
        <p:spPr>
          <a:xfrm>
            <a:off x="7776485" y="5097404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02DFAF8-A81D-6444-AA40-4B9A7FBCFCBB}"/>
              </a:ext>
            </a:extLst>
          </p:cNvPr>
          <p:cNvSpPr/>
          <p:nvPr/>
        </p:nvSpPr>
        <p:spPr>
          <a:xfrm>
            <a:off x="263361" y="5627893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13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6610D30-637D-B943-9F30-C6FFCF87465C}"/>
              </a:ext>
            </a:extLst>
          </p:cNvPr>
          <p:cNvSpPr/>
          <p:nvPr/>
        </p:nvSpPr>
        <p:spPr>
          <a:xfrm>
            <a:off x="1735902" y="5627893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821EBC5-9677-D14D-A3CD-3C503D0751FD}"/>
              </a:ext>
            </a:extLst>
          </p:cNvPr>
          <p:cNvSpPr/>
          <p:nvPr/>
        </p:nvSpPr>
        <p:spPr>
          <a:xfrm>
            <a:off x="2256437" y="5627893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4092AD0-5446-014D-9645-E59D35746A79}"/>
              </a:ext>
            </a:extLst>
          </p:cNvPr>
          <p:cNvSpPr/>
          <p:nvPr/>
        </p:nvSpPr>
        <p:spPr>
          <a:xfrm>
            <a:off x="3728978" y="5627893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286218-6F50-2047-9EFC-2B4F3B3B9D9C}"/>
              </a:ext>
            </a:extLst>
          </p:cNvPr>
          <p:cNvSpPr/>
          <p:nvPr/>
        </p:nvSpPr>
        <p:spPr>
          <a:xfrm>
            <a:off x="4275243" y="5627893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15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64E4D83-0DAE-6245-B579-BB16A101BBCB}"/>
              </a:ext>
            </a:extLst>
          </p:cNvPr>
          <p:cNvSpPr/>
          <p:nvPr/>
        </p:nvSpPr>
        <p:spPr>
          <a:xfrm>
            <a:off x="5747784" y="5627893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5A31DB-1D94-8440-B449-0A5109ADBF89}"/>
              </a:ext>
            </a:extLst>
          </p:cNvPr>
          <p:cNvSpPr/>
          <p:nvPr/>
        </p:nvSpPr>
        <p:spPr>
          <a:xfrm>
            <a:off x="6303944" y="5627893"/>
            <a:ext cx="1472541" cy="53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16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55B63E0-A5A2-3047-A7E1-D3E589C926D7}"/>
              </a:ext>
            </a:extLst>
          </p:cNvPr>
          <p:cNvSpPr/>
          <p:nvPr/>
        </p:nvSpPr>
        <p:spPr>
          <a:xfrm>
            <a:off x="7776485" y="5627893"/>
            <a:ext cx="546265" cy="5304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nxt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algn="ctr"/>
            <a:r>
              <a:rPr lang="zh-TW" altLang="en-US" dirty="0">
                <a:ea typeface="Microsoft YaHei Light" panose="020B0502040204020203" pitchFamily="34" charset="-122"/>
              </a:rPr>
              <a:t>∅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4BC5736-F1FB-4345-A587-5367C9EDE88F}"/>
              </a:ext>
            </a:extLst>
          </p:cNvPr>
          <p:cNvSpPr/>
          <p:nvPr/>
        </p:nvSpPr>
        <p:spPr>
          <a:xfrm>
            <a:off x="263361" y="3508846"/>
            <a:ext cx="8059389" cy="5304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directory + name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7B25A3A-4E55-6D4B-9B9F-04BEA26CD9C9}"/>
              </a:ext>
            </a:extLst>
          </p:cNvPr>
          <p:cNvSpPr/>
          <p:nvPr/>
        </p:nvSpPr>
        <p:spPr>
          <a:xfrm>
            <a:off x="4275243" y="3666008"/>
            <a:ext cx="1877352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fileA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</a:t>
            </a:r>
            <a:r>
              <a:rPr kumimoji="1" lang="en-US" altLang="zh-TW" dirty="0">
                <a:ea typeface="Microsoft YaHei Light" panose="020B0502040204020203" pitchFamily="34" charset="-122"/>
              </a:rPr>
              <a:t>4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3943B62-5E63-4D4E-BD8E-9740A8D932EC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213919" y="3937471"/>
            <a:ext cx="1697851" cy="259027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F4819D4B-1F7C-074C-9BB3-AA1C718E028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124695" y="4304581"/>
            <a:ext cx="2651790" cy="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A72D8ED2-E632-4F45-80AC-252F75946AFE}"/>
              </a:ext>
            </a:extLst>
          </p:cNvPr>
          <p:cNvCxnSpPr>
            <a:cxnSpLocks/>
            <a:stCxn id="51" idx="0"/>
          </p:cNvCxnSpPr>
          <p:nvPr/>
        </p:nvCxnSpPr>
        <p:spPr>
          <a:xfrm flipH="1">
            <a:off x="3083935" y="4569825"/>
            <a:ext cx="2936982" cy="302436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4DBE7B07-6F95-FC47-B5F8-88E7842DAE59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4275243" y="4835070"/>
            <a:ext cx="656421" cy="37191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D5DF8CB-7EE1-A749-B95B-693073EB0A6C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170886" y="4835070"/>
            <a:ext cx="576898" cy="527579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AF82044D-8756-344A-94DD-C86B95F25B2F}"/>
              </a:ext>
            </a:extLst>
          </p:cNvPr>
          <p:cNvCxnSpPr>
            <a:cxnSpLocks/>
            <a:stCxn id="60" idx="1"/>
          </p:cNvCxnSpPr>
          <p:nvPr/>
        </p:nvCxnSpPr>
        <p:spPr>
          <a:xfrm>
            <a:off x="6303944" y="5362649"/>
            <a:ext cx="607826" cy="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7B813B5E-054E-114E-B996-A0AE04F489C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550741" y="924663"/>
            <a:ext cx="713084" cy="366289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876A5B53-B640-2E4D-B04A-9D99F6CFDBA9}"/>
              </a:ext>
            </a:extLst>
          </p:cNvPr>
          <p:cNvCxnSpPr>
            <a:cxnSpLocks/>
          </p:cNvCxnSpPr>
          <p:nvPr/>
        </p:nvCxnSpPr>
        <p:spPr>
          <a:xfrm flipH="1" flipV="1">
            <a:off x="10907283" y="1414337"/>
            <a:ext cx="330575" cy="6686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D0D1E7B4-C418-814E-8ECE-17A234B226FC}"/>
              </a:ext>
            </a:extLst>
          </p:cNvPr>
          <p:cNvCxnSpPr>
            <a:cxnSpLocks/>
          </p:cNvCxnSpPr>
          <p:nvPr/>
        </p:nvCxnSpPr>
        <p:spPr>
          <a:xfrm flipH="1">
            <a:off x="10279958" y="1565113"/>
            <a:ext cx="698938" cy="357361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F278014B-976A-5146-A2FB-FCDEEA842F86}"/>
              </a:ext>
            </a:extLst>
          </p:cNvPr>
          <p:cNvCxnSpPr>
            <a:cxnSpLocks/>
          </p:cNvCxnSpPr>
          <p:nvPr/>
        </p:nvCxnSpPr>
        <p:spPr>
          <a:xfrm>
            <a:off x="10369296" y="2005185"/>
            <a:ext cx="377952" cy="8352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3B738803-B159-0C45-BE68-91D5C88CA9B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0736886" y="2173266"/>
            <a:ext cx="98863" cy="348546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802F49B5-A613-8D46-9FB2-1C95AC6990D6}"/>
              </a:ext>
            </a:extLst>
          </p:cNvPr>
          <p:cNvCxnSpPr>
            <a:cxnSpLocks/>
          </p:cNvCxnSpPr>
          <p:nvPr/>
        </p:nvCxnSpPr>
        <p:spPr>
          <a:xfrm>
            <a:off x="10907283" y="2521933"/>
            <a:ext cx="435844" cy="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68AE7BDD-B7A9-7940-AF48-AA1BC55AE45E}"/>
              </a:ext>
            </a:extLst>
          </p:cNvPr>
          <p:cNvCxnSpPr>
            <a:cxnSpLocks/>
          </p:cNvCxnSpPr>
          <p:nvPr/>
        </p:nvCxnSpPr>
        <p:spPr>
          <a:xfrm flipH="1">
            <a:off x="10164477" y="3845501"/>
            <a:ext cx="630238" cy="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9BCCA0D8-DC0E-A042-9D3D-7A4C22254C6C}"/>
              </a:ext>
            </a:extLst>
          </p:cNvPr>
          <p:cNvCxnSpPr>
            <a:cxnSpLocks/>
          </p:cNvCxnSpPr>
          <p:nvPr/>
        </p:nvCxnSpPr>
        <p:spPr>
          <a:xfrm>
            <a:off x="10279958" y="3987308"/>
            <a:ext cx="698938" cy="285701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BAD1EE4A-5770-DD4C-B08E-BDCAEA54158E}"/>
              </a:ext>
            </a:extLst>
          </p:cNvPr>
          <p:cNvCxnSpPr>
            <a:cxnSpLocks/>
          </p:cNvCxnSpPr>
          <p:nvPr/>
        </p:nvCxnSpPr>
        <p:spPr>
          <a:xfrm flipH="1">
            <a:off x="10251179" y="4350747"/>
            <a:ext cx="535138" cy="29820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865A3866-5EF0-7E4B-AD9B-4E3705FBBCD9}"/>
              </a:ext>
            </a:extLst>
          </p:cNvPr>
          <p:cNvCxnSpPr>
            <a:cxnSpLocks/>
          </p:cNvCxnSpPr>
          <p:nvPr/>
        </p:nvCxnSpPr>
        <p:spPr>
          <a:xfrm flipH="1">
            <a:off x="10298262" y="4695772"/>
            <a:ext cx="1" cy="82576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C3DCDE48-250D-4543-8327-3B6A517D071F}"/>
              </a:ext>
            </a:extLst>
          </p:cNvPr>
          <p:cNvCxnSpPr>
            <a:cxnSpLocks/>
          </p:cNvCxnSpPr>
          <p:nvPr/>
        </p:nvCxnSpPr>
        <p:spPr>
          <a:xfrm>
            <a:off x="10357916" y="5523699"/>
            <a:ext cx="630087" cy="0"/>
          </a:xfrm>
          <a:prstGeom prst="straightConnector1">
            <a:avLst/>
          </a:prstGeom>
          <a:ln w="57150">
            <a:solidFill>
              <a:srgbClr val="C00000">
                <a:alpha val="5607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標題 1">
            <a:extLst>
              <a:ext uri="{FF2B5EF4-FFF2-40B4-BE49-F238E27FC236}">
                <a16:creationId xmlns:a16="http://schemas.microsoft.com/office/drawing/2014/main" id="{89681208-FEFD-B640-AAB0-C523D442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89192" cy="743344"/>
          </a:xfrm>
        </p:spPr>
        <p:txBody>
          <a:bodyPr/>
          <a:lstStyle/>
          <a:p>
            <a:r>
              <a:rPr kumimoji="1" lang="en-US" altLang="zh-TW" dirty="0"/>
              <a:t>linked allocation</a:t>
            </a:r>
            <a:r>
              <a:rPr kumimoji="1" lang="zh-TW" altLang="en-US" dirty="0"/>
              <a:t> （</a:t>
            </a:r>
            <a:r>
              <a:rPr kumimoji="1" lang="en-US" altLang="zh-TW" dirty="0"/>
              <a:t>FAT</a:t>
            </a:r>
            <a:r>
              <a:rPr kumimoji="1" lang="zh-TW" altLang="en-US" dirty="0"/>
              <a:t>）</a:t>
            </a:r>
          </a:p>
        </p:txBody>
      </p:sp>
      <p:sp>
        <p:nvSpPr>
          <p:cNvPr id="132" name="圓角矩形 131">
            <a:extLst>
              <a:ext uri="{FF2B5EF4-FFF2-40B4-BE49-F238E27FC236}">
                <a16:creationId xmlns:a16="http://schemas.microsoft.com/office/drawing/2014/main" id="{CAC55E0C-BEF2-8F40-9C0D-5E2994A47D13}"/>
              </a:ext>
            </a:extLst>
          </p:cNvPr>
          <p:cNvSpPr/>
          <p:nvPr/>
        </p:nvSpPr>
        <p:spPr>
          <a:xfrm>
            <a:off x="263361" y="1122871"/>
            <a:ext cx="8059389" cy="2317994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請比較一下「下圖」與右圖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下圖每一個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的最後面是一個數字（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、指標），記載下一個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為何（複習：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logical block address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右圖將每個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block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後面的「數字」全部搬到檔案系統的最前面，構成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file allocation table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（這就是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名稱的由來）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右圖是更好的實施例，因為「數字」集中在最前面，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可以一次讀進這個檔案的「連結方式」，因此可以更快速的做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如果記憶體夠大，甚至可以將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存放在主記憶體中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19AEF13B-51B2-AB44-8772-CE33A87DE023}"/>
                  </a:ext>
                </a:extLst>
              </p14:cNvPr>
              <p14:cNvContentPartPr/>
              <p14:nvPr/>
            </p14:nvContentPartPr>
            <p14:xfrm>
              <a:off x="391320" y="970560"/>
              <a:ext cx="10935360" cy="5510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19AEF13B-51B2-AB44-8772-CE33A87DE0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954360"/>
                <a:ext cx="10967760" cy="55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763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8ED86-1145-0C4F-A90B-41DCECF5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index allocation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40DE92-6A63-CF4D-B980-D3640F77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系統為每一個檔案配置一個</a:t>
            </a:r>
            <a:r>
              <a:rPr kumimoji="1" lang="en-US" altLang="zh-CN" dirty="0"/>
              <a:t>index block</a:t>
            </a:r>
            <a:r>
              <a:rPr kumimoji="1" lang="zh-CN" altLang="en-US" dirty="0"/>
              <a:t>，這個</a:t>
            </a:r>
            <a:r>
              <a:rPr kumimoji="1" lang="en-US" altLang="zh-CN" dirty="0"/>
              <a:t>index block</a:t>
            </a:r>
            <a:r>
              <a:rPr kumimoji="1" lang="zh-CN" altLang="en-US" dirty="0"/>
              <a:t>紀錄這個檔案的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散佈在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的哪些位置</a:t>
            </a:r>
            <a:endParaRPr kumimoji="1" lang="en-US" altLang="zh-CN" dirty="0"/>
          </a:p>
          <a:p>
            <a:r>
              <a:rPr kumimoji="1" lang="en-US" altLang="zh-TW" dirty="0"/>
              <a:t>index</a:t>
            </a:r>
            <a:r>
              <a:rPr kumimoji="1" lang="zh-CN" altLang="en-US" dirty="0"/>
              <a:t>多大？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index block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4K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最多有</a:t>
            </a:r>
            <a:r>
              <a:rPr kumimoji="1" lang="en-US" altLang="zh-CN" dirty="0"/>
              <a:t>65536</a:t>
            </a:r>
            <a:r>
              <a:rPr kumimoji="1" lang="zh-TW" altLang="en-US" dirty="0"/>
              <a:t>個</a:t>
            </a:r>
            <a:r>
              <a:rPr kumimoji="1" lang="en-US" altLang="zh-TW" dirty="0"/>
              <a:t>data block</a:t>
            </a:r>
            <a:r>
              <a:rPr kumimoji="1" lang="zh-TW" altLang="en-US" dirty="0"/>
              <a:t>，每個</a:t>
            </a:r>
            <a:r>
              <a:rPr kumimoji="1" lang="en-US" altLang="zh-TW" dirty="0"/>
              <a:t>data block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4K</a:t>
            </a:r>
            <a:r>
              <a:rPr kumimoji="1" lang="zh-CN" altLang="en-US" dirty="0"/>
              <a:t>，這個檔案系統最大可達</a:t>
            </a:r>
            <a:r>
              <a:rPr kumimoji="1" lang="en-US" altLang="zh-CN" dirty="0"/>
              <a:t>256MB</a:t>
            </a:r>
          </a:p>
          <a:p>
            <a:pPr lvl="1"/>
            <a:r>
              <a:rPr kumimoji="1" lang="zh-CN" altLang="en-US" dirty="0"/>
              <a:t>因為最多有</a:t>
            </a:r>
            <a:r>
              <a:rPr kumimoji="1" lang="en-US" altLang="zh-CN" dirty="0"/>
              <a:t>65536</a:t>
            </a:r>
            <a:r>
              <a:rPr kumimoji="1" lang="zh-CN" altLang="en-US" dirty="0"/>
              <a:t>個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index block</a:t>
            </a:r>
            <a:r>
              <a:rPr kumimoji="1" lang="zh-CN" altLang="en-US" dirty="0"/>
              <a:t>中最多有</a:t>
            </a:r>
            <a:r>
              <a:rPr kumimoji="1" lang="en-US" altLang="zh-CN" dirty="0"/>
              <a:t>4K </a:t>
            </a:r>
            <a:r>
              <a:rPr lang="en-US" altLang="zh-TW" dirty="0"/>
              <a:t>×</a:t>
            </a:r>
            <a:r>
              <a:rPr kumimoji="1" lang="en-US" altLang="zh-CN" dirty="0"/>
              <a:t> 8 ÷</a:t>
            </a:r>
            <a:r>
              <a:rPr kumimoji="1" lang="zh-TW" altLang="en-US" dirty="0"/>
              <a:t> </a:t>
            </a:r>
            <a:r>
              <a:rPr kumimoji="1" lang="en-US" altLang="zh-TW" dirty="0"/>
              <a:t>16 =</a:t>
            </a:r>
            <a:r>
              <a:rPr kumimoji="1" lang="zh-TW" altLang="en-US" dirty="0"/>
              <a:t> </a:t>
            </a:r>
            <a:r>
              <a:rPr kumimoji="1" lang="en-US" altLang="zh-TW" dirty="0"/>
              <a:t>2048</a:t>
            </a:r>
            <a:r>
              <a:rPr kumimoji="1" lang="zh-CN" altLang="en-US" dirty="0"/>
              <a:t>個</a:t>
            </a:r>
            <a:r>
              <a:rPr kumimoji="1" lang="en-US" altLang="zh-CN" dirty="0"/>
              <a:t>entries</a:t>
            </a:r>
            <a:r>
              <a:rPr kumimoji="1" lang="zh-CN" altLang="en-US" dirty="0"/>
              <a:t>，每個檔案最大可達</a:t>
            </a:r>
            <a:r>
              <a:rPr kumimoji="1" lang="en-US" altLang="zh-CN" dirty="0"/>
              <a:t>2K </a:t>
            </a:r>
            <a:r>
              <a:rPr lang="en-US" altLang="zh-TW" dirty="0"/>
              <a:t>× 4K = 8M</a:t>
            </a:r>
          </a:p>
          <a:p>
            <a:r>
              <a:rPr kumimoji="1" lang="zh-CN" altLang="en-US" dirty="0"/>
              <a:t>如何擴增檔案的定址空間？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如同</a:t>
            </a:r>
            <a:r>
              <a:rPr kumimoji="1" lang="en-US" altLang="zh-CN" dirty="0"/>
              <a:t>page table structure</a:t>
            </a:r>
            <a:r>
              <a:rPr kumimoji="1" lang="zh-CN" altLang="en-US" dirty="0"/>
              <a:t>一樣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index</a:t>
            </a:r>
            <a:r>
              <a:rPr kumimoji="1" lang="zh-CN" altLang="en-US" dirty="0"/>
              <a:t>再</a:t>
            </a:r>
            <a:r>
              <a:rPr kumimoji="1" lang="en-US" altLang="zh-CN" dirty="0"/>
              <a:t>index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04E3B96-3B54-DC45-B8F6-BF2BF42588DD}"/>
                  </a:ext>
                </a:extLst>
              </p14:cNvPr>
              <p14:cNvContentPartPr/>
              <p14:nvPr/>
            </p14:nvContentPartPr>
            <p14:xfrm>
              <a:off x="3840840" y="542880"/>
              <a:ext cx="3324960" cy="524340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04E3B96-3B54-DC45-B8F6-BF2BF42588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4640" y="526680"/>
                <a:ext cx="3357360" cy="52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219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82150-81D7-A445-A9D0-D06F8B1C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index allocation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8A9D50-ABE5-5E4A-907E-D5163B3E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支援循序讀取</a:t>
            </a:r>
            <a:endParaRPr kumimoji="1" lang="en-US" altLang="zh-TW" dirty="0"/>
          </a:p>
          <a:p>
            <a:r>
              <a:rPr kumimoji="1" lang="zh-TW" altLang="en-US" dirty="0"/>
              <a:t>支援隨機讀取</a:t>
            </a:r>
            <a:endParaRPr kumimoji="1" lang="en-US" altLang="zh-TW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</a:t>
            </a:r>
            <a:r>
              <a:rPr kumimoji="1" lang="zh-TW" altLang="en-US" dirty="0"/>
              <a:t>層</a:t>
            </a:r>
            <a:r>
              <a:rPr kumimoji="1" lang="en-US" altLang="zh-TW" dirty="0"/>
              <a:t>index</a:t>
            </a:r>
            <a:r>
              <a:rPr kumimoji="1" lang="zh-CN" altLang="en-US" dirty="0"/>
              <a:t>時，存取某個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，最多需要</a:t>
            </a:r>
            <a:r>
              <a:rPr kumimoji="1" lang="en-US" altLang="zh-CN" dirty="0"/>
              <a:t>n+1</a:t>
            </a:r>
            <a:r>
              <a:rPr kumimoji="1" lang="zh-CN" altLang="en-US" dirty="0"/>
              <a:t>次的</a:t>
            </a:r>
            <a:r>
              <a:rPr kumimoji="1" lang="en-US" altLang="zh-CN" dirty="0"/>
              <a:t>storage access</a:t>
            </a:r>
          </a:p>
          <a:p>
            <a:r>
              <a:rPr kumimoji="1" lang="zh-CN" altLang="en-US" dirty="0"/>
              <a:t>假設「</a:t>
            </a:r>
            <a:r>
              <a:rPr kumimoji="1" lang="en-US" altLang="zh-CN" dirty="0"/>
              <a:t>4</a:t>
            </a:r>
            <a:r>
              <a:rPr kumimoji="1" lang="zh-CN" altLang="en-US" dirty="0"/>
              <a:t>」</a:t>
            </a:r>
            <a:r>
              <a:rPr kumimoji="1" lang="zh-TW" altLang="en-US" dirty="0"/>
              <a:t>層</a:t>
            </a:r>
            <a:r>
              <a:rPr kumimoji="1" lang="en-US" altLang="zh-TW" dirty="0"/>
              <a:t>index</a:t>
            </a:r>
            <a:r>
              <a:rPr kumimoji="1" lang="zh-CN" altLang="en-US" dirty="0"/>
              <a:t>時，如果一個檔案就只有一個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。那麼檔案系統的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非常大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檔案系統使用掉「</a:t>
            </a:r>
            <a:r>
              <a:rPr kumimoji="1" lang="en-US" altLang="zh-CN" dirty="0"/>
              <a:t>4</a:t>
            </a:r>
            <a:r>
              <a:rPr kumimoji="1" lang="zh-CN" altLang="en-US" dirty="0"/>
              <a:t>」個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做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，但只有一個</a:t>
            </a:r>
            <a:r>
              <a:rPr kumimoji="1" lang="en-US" altLang="zh-CN" dirty="0"/>
              <a:t>data block</a:t>
            </a:r>
          </a:p>
          <a:p>
            <a:pPr lvl="1"/>
            <a:r>
              <a:rPr kumimoji="1" lang="zh-CN" altLang="en-US" dirty="0"/>
              <a:t>因此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為</a:t>
            </a:r>
            <a:r>
              <a:rPr kumimoji="1" lang="en-US" altLang="zh-CN" dirty="0">
                <a:solidFill>
                  <a:srgbClr val="C00000"/>
                </a:solidFill>
              </a:rPr>
              <a:t>400%</a:t>
            </a:r>
          </a:p>
        </p:txBody>
      </p:sp>
    </p:spTree>
    <p:extLst>
      <p:ext uri="{BB962C8B-B14F-4D97-AF65-F5344CB8AC3E}">
        <p14:creationId xmlns:p14="http://schemas.microsoft.com/office/powerpoint/2010/main" val="2982964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98D788-21CB-D140-A6DA-9256BA80A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600" dirty="0"/>
              <a:t>超越時代的設計</a:t>
            </a:r>
            <a:br>
              <a:rPr kumimoji="1" lang="en-US" altLang="zh-CN" sz="6600" dirty="0"/>
            </a:br>
            <a:r>
              <a:rPr kumimoji="1" lang="en-US" altLang="zh-CN" sz="6600" dirty="0" err="1"/>
              <a:t>i</a:t>
            </a:r>
            <a:r>
              <a:rPr kumimoji="1" lang="en-US" altLang="zh-CN" sz="6600" dirty="0"/>
              <a:t>-node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587370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75F8B91-CC07-1C40-A755-880D3AC0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考古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ECD0714-3D71-824A-8085-C5F78FF3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感謝黃敬群（</a:t>
            </a:r>
            <a:r>
              <a:rPr kumimoji="1" lang="en-US" altLang="zh-TW" dirty="0" err="1"/>
              <a:t>jserv</a:t>
            </a:r>
            <a:r>
              <a:rPr kumimoji="1" lang="zh-TW" altLang="en-US" dirty="0"/>
              <a:t>）長官的協助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目前已知第一代的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（早於</a:t>
            </a:r>
            <a:r>
              <a:rPr kumimoji="1" lang="en-US" altLang="zh-TW" dirty="0"/>
              <a:t>1960</a:t>
            </a:r>
            <a:r>
              <a:rPr kumimoji="1" lang="zh-TW" altLang="en-US" dirty="0"/>
              <a:t>）</a:t>
            </a:r>
            <a:r>
              <a:rPr kumimoji="1" lang="zh-CN" altLang="en-US" dirty="0"/>
              <a:t>已經使用了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</a:p>
          <a:p>
            <a:pPr lvl="1"/>
            <a:r>
              <a:rPr kumimoji="1" lang="zh-CN" altLang="en-US" dirty="0"/>
              <a:t>因此這個設計已經沿用了</a:t>
            </a:r>
            <a:r>
              <a:rPr kumimoji="1" lang="en-US" altLang="zh-CN" dirty="0"/>
              <a:t>60</a:t>
            </a:r>
            <a:r>
              <a:rPr kumimoji="1" lang="zh-CN" altLang="en-US" dirty="0"/>
              <a:t>年以上</a:t>
            </a:r>
            <a:endParaRPr kumimoji="1" lang="en-US" altLang="zh-CN" dirty="0"/>
          </a:p>
          <a:p>
            <a:r>
              <a:rPr kumimoji="1" lang="zh-TW" altLang="en-US" dirty="0"/>
              <a:t>能想像嗎？設計出一個檔案的觀念，這個觀念</a:t>
            </a:r>
            <a:r>
              <a:rPr kumimoji="1" lang="en-US" altLang="zh-TW" dirty="0"/>
              <a:t>60</a:t>
            </a:r>
            <a:r>
              <a:rPr kumimoji="1" lang="zh-CN" altLang="en-US" dirty="0"/>
              <a:t>年來沒人能真正的超越。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我覺得這是</a:t>
            </a:r>
            <a:r>
              <a:rPr kumimoji="1" lang="en-US" altLang="zh-CN" dirty="0"/>
              <a:t>1960</a:t>
            </a:r>
            <a:r>
              <a:rPr kumimoji="1" lang="zh-CN" altLang="en-US" dirty="0"/>
              <a:t>年代產生的黑科技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固然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上有若干改善，例如權限控制從「</a:t>
            </a:r>
            <a:r>
              <a:rPr kumimoji="1" lang="en-US" altLang="zh-CN" dirty="0"/>
              <a:t>owner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others</a:t>
            </a:r>
            <a:r>
              <a:rPr kumimoji="1" lang="zh-CN" altLang="en-US" dirty="0"/>
              <a:t>」改為</a:t>
            </a:r>
            <a:r>
              <a:rPr kumimoji="1" lang="en-US" altLang="zh-CN" dirty="0"/>
              <a:t>ACL</a:t>
            </a:r>
            <a:r>
              <a:rPr kumimoji="1" lang="zh-CN" altLang="en-US" dirty="0"/>
              <a:t>（</a:t>
            </a:r>
            <a:r>
              <a:rPr kumimoji="1" lang="en-US" altLang="zh-CN" dirty="0"/>
              <a:t>access control list</a:t>
            </a:r>
            <a:r>
              <a:rPr kumimoji="1" lang="zh-CN" altLang="en-US" dirty="0"/>
              <a:t>），但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基本結構並沒有改變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2A2E51A-A144-5945-AE1A-D9DEA73CC17B}"/>
                  </a:ext>
                </a:extLst>
              </p14:cNvPr>
              <p14:cNvContentPartPr/>
              <p14:nvPr/>
            </p14:nvContentPartPr>
            <p14:xfrm>
              <a:off x="4852440" y="3498840"/>
              <a:ext cx="1502280" cy="1022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2A2E51A-A144-5945-AE1A-D9DEA73CC1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6240" y="3482640"/>
                <a:ext cx="153468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299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D8CCE49-2DB7-9840-9099-C9D96237D4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102" y="1"/>
            <a:ext cx="6903723" cy="685800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CCBC765-C9E3-AD43-8B03-7DB841B50C57}"/>
              </a:ext>
            </a:extLst>
          </p:cNvPr>
          <p:cNvCxnSpPr>
            <a:cxnSpLocks/>
          </p:cNvCxnSpPr>
          <p:nvPr/>
        </p:nvCxnSpPr>
        <p:spPr>
          <a:xfrm flipH="1">
            <a:off x="3100389" y="4264819"/>
            <a:ext cx="81040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右箭號圖說文字 8">
            <a:extLst>
              <a:ext uri="{FF2B5EF4-FFF2-40B4-BE49-F238E27FC236}">
                <a16:creationId xmlns:a16="http://schemas.microsoft.com/office/drawing/2014/main" id="{9B02BF6C-ABA8-C746-A7D1-A7C4127A7B66}"/>
              </a:ext>
            </a:extLst>
          </p:cNvPr>
          <p:cNvSpPr/>
          <p:nvPr/>
        </p:nvSpPr>
        <p:spPr>
          <a:xfrm>
            <a:off x="537499" y="4001503"/>
            <a:ext cx="2474976" cy="52663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大部分同學出生，</a:t>
            </a:r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Windows 95</a:t>
            </a:r>
            <a:r>
              <a:rPr kumimoji="1"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發表</a:t>
            </a:r>
            <a:endParaRPr kumimoji="1" lang="en-US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66D4BF-134E-3549-AA2B-3B66FFB4F8FC}"/>
              </a:ext>
            </a:extLst>
          </p:cNvPr>
          <p:cNvCxnSpPr>
            <a:cxnSpLocks/>
          </p:cNvCxnSpPr>
          <p:nvPr/>
        </p:nvCxnSpPr>
        <p:spPr>
          <a:xfrm flipH="1">
            <a:off x="3100388" y="3252883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35D80D7-8699-4B42-8B04-C1B9D6D6E55F}"/>
              </a:ext>
            </a:extLst>
          </p:cNvPr>
          <p:cNvCxnSpPr>
            <a:cxnSpLocks/>
          </p:cNvCxnSpPr>
          <p:nvPr/>
        </p:nvCxnSpPr>
        <p:spPr>
          <a:xfrm flipH="1">
            <a:off x="3100388" y="3185827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圖說文字 12">
            <a:extLst>
              <a:ext uri="{FF2B5EF4-FFF2-40B4-BE49-F238E27FC236}">
                <a16:creationId xmlns:a16="http://schemas.microsoft.com/office/drawing/2014/main" id="{74623220-9B26-D14E-A426-14286D73D622}"/>
              </a:ext>
            </a:extLst>
          </p:cNvPr>
          <p:cNvSpPr/>
          <p:nvPr/>
        </p:nvSpPr>
        <p:spPr>
          <a:xfrm>
            <a:off x="537498" y="2998264"/>
            <a:ext cx="2474976" cy="363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windows 3.0</a:t>
            </a:r>
          </a:p>
          <a:p>
            <a:pPr algn="ctr"/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Linux</a:t>
            </a:r>
            <a:r>
              <a:rPr kumimoji="1"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誕生</a:t>
            </a:r>
            <a:endParaRPr kumimoji="1" lang="en-US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5BFA509-40C9-3D4C-8139-E8805294B7C2}"/>
              </a:ext>
            </a:extLst>
          </p:cNvPr>
          <p:cNvCxnSpPr>
            <a:cxnSpLocks/>
          </p:cNvCxnSpPr>
          <p:nvPr/>
        </p:nvCxnSpPr>
        <p:spPr>
          <a:xfrm flipH="1">
            <a:off x="3100388" y="503291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圖說文字 15">
            <a:extLst>
              <a:ext uri="{FF2B5EF4-FFF2-40B4-BE49-F238E27FC236}">
                <a16:creationId xmlns:a16="http://schemas.microsoft.com/office/drawing/2014/main" id="{313C03AA-109D-B947-9741-1D35DC74DF27}"/>
              </a:ext>
            </a:extLst>
          </p:cNvPr>
          <p:cNvSpPr/>
          <p:nvPr/>
        </p:nvSpPr>
        <p:spPr>
          <a:xfrm>
            <a:off x="537499" y="4853154"/>
            <a:ext cx="2474976" cy="2633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windows </a:t>
            </a:r>
            <a:r>
              <a:rPr kumimoji="1" lang="en-US" altLang="zh-CN" sz="1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xp</a:t>
            </a:r>
            <a:r>
              <a:rPr kumimoji="1"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</a:t>
            </a:r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6</a:t>
            </a:r>
            <a:r>
              <a:rPr kumimoji="1" lang="zh-TW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歲</a:t>
            </a:r>
            <a:endParaRPr kumimoji="1" lang="en-US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BF4074A-7893-A84B-974F-7C1E0E50D1A5}"/>
              </a:ext>
            </a:extLst>
          </p:cNvPr>
          <p:cNvCxnSpPr>
            <a:cxnSpLocks/>
          </p:cNvCxnSpPr>
          <p:nvPr/>
        </p:nvCxnSpPr>
        <p:spPr>
          <a:xfrm flipH="1">
            <a:off x="3100388" y="525945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右箭號圖說文字 17">
            <a:extLst>
              <a:ext uri="{FF2B5EF4-FFF2-40B4-BE49-F238E27FC236}">
                <a16:creationId xmlns:a16="http://schemas.microsoft.com/office/drawing/2014/main" id="{0A4F6F6A-2E85-2445-8DB8-2CFC83124819}"/>
              </a:ext>
            </a:extLst>
          </p:cNvPr>
          <p:cNvSpPr/>
          <p:nvPr/>
        </p:nvSpPr>
        <p:spPr>
          <a:xfrm>
            <a:off x="537499" y="5145094"/>
            <a:ext cx="2474976" cy="2633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Linux 2.6</a:t>
            </a:r>
            <a:r>
              <a:rPr kumimoji="1" lang="zh-CN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</a:t>
            </a:r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8</a:t>
            </a:r>
            <a:r>
              <a:rPr kumimoji="1" lang="zh-TW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歲</a:t>
            </a:r>
            <a:endParaRPr kumimoji="1" lang="en-US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805CE13-B451-7A42-9B77-FCFB102A51BC}"/>
              </a:ext>
            </a:extLst>
          </p:cNvPr>
          <p:cNvCxnSpPr>
            <a:cxnSpLocks/>
          </p:cNvCxnSpPr>
          <p:nvPr/>
        </p:nvCxnSpPr>
        <p:spPr>
          <a:xfrm flipH="1">
            <a:off x="3100388" y="6338612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右箭號圖說文字 19">
            <a:extLst>
              <a:ext uri="{FF2B5EF4-FFF2-40B4-BE49-F238E27FC236}">
                <a16:creationId xmlns:a16="http://schemas.microsoft.com/office/drawing/2014/main" id="{08DDDBEE-01EE-9F41-961D-19ECD1F27D88}"/>
              </a:ext>
            </a:extLst>
          </p:cNvPr>
          <p:cNvSpPr/>
          <p:nvPr/>
        </p:nvSpPr>
        <p:spPr>
          <a:xfrm>
            <a:off x="537498" y="6206954"/>
            <a:ext cx="2474976" cy="2633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Linux 2.6</a:t>
            </a:r>
            <a:r>
              <a:rPr kumimoji="1" lang="en-US" altLang="zh-TW" sz="1400" dirty="0">
                <a:solidFill>
                  <a:prstClr val="white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➤ 3.0 1</a:t>
            </a:r>
            <a:r>
              <a:rPr kumimoji="1" lang="en-US" altLang="zh-CN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8</a:t>
            </a:r>
            <a:r>
              <a:rPr kumimoji="1" lang="zh-TW" altLang="en-US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歲</a:t>
            </a:r>
            <a:endParaRPr kumimoji="1" lang="en-US" altLang="zh-CN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BF90060-212A-5240-8E73-8363137ECCB8}"/>
              </a:ext>
            </a:extLst>
          </p:cNvPr>
          <p:cNvGrpSpPr/>
          <p:nvPr/>
        </p:nvGrpSpPr>
        <p:grpSpPr>
          <a:xfrm>
            <a:off x="1996713" y="61006"/>
            <a:ext cx="849522" cy="1339817"/>
            <a:chOff x="2062036" y="0"/>
            <a:chExt cx="849522" cy="1339817"/>
          </a:xfrm>
        </p:grpSpPr>
        <p:sp>
          <p:nvSpPr>
            <p:cNvPr id="25" name="向上箭號 24">
              <a:extLst>
                <a:ext uri="{FF2B5EF4-FFF2-40B4-BE49-F238E27FC236}">
                  <a16:creationId xmlns:a16="http://schemas.microsoft.com/office/drawing/2014/main" id="{C2CC258D-498A-FE49-A1E4-E2FCEA97B07A}"/>
                </a:ext>
              </a:extLst>
            </p:cNvPr>
            <p:cNvSpPr/>
            <p:nvPr/>
          </p:nvSpPr>
          <p:spPr>
            <a:xfrm>
              <a:off x="2199503" y="0"/>
              <a:ext cx="574589" cy="980590"/>
            </a:xfrm>
            <a:prstGeom prst="up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34F9707-1278-4846-A72E-5CCF1473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2036" y="490295"/>
              <a:ext cx="849522" cy="849522"/>
            </a:xfrm>
            <a:prstGeom prst="rect">
              <a:avLst/>
            </a:prstGeom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B6B502-034B-5E4C-A36B-D40F0FAC6013}"/>
              </a:ext>
            </a:extLst>
          </p:cNvPr>
          <p:cNvSpPr txBox="1"/>
          <p:nvPr/>
        </p:nvSpPr>
        <p:spPr>
          <a:xfrm>
            <a:off x="115349" y="72315"/>
            <a:ext cx="187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1960</a:t>
            </a:r>
            <a:r>
              <a:rPr kumimoji="1"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之前誕生了</a:t>
            </a:r>
            <a:r>
              <a:rPr kumimoji="1" lang="en-US" altLang="zh-CN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virtual memory</a:t>
            </a:r>
            <a:r>
              <a:rPr kumimoji="1"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、</a:t>
            </a:r>
            <a:r>
              <a:rPr kumimoji="1" lang="en-US" altLang="zh-CN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</a:t>
            </a:r>
            <a:r>
              <a:rPr kumimoji="1" lang="en-US" altLang="zh-CN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-node</a:t>
            </a:r>
            <a:r>
              <a:rPr kumimoji="1"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、</a:t>
            </a:r>
            <a:r>
              <a:rPr kumimoji="1" lang="en-US" altLang="zh-CN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hard disk</a:t>
            </a:r>
            <a:r>
              <a:rPr kumimoji="1"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等技術</a:t>
            </a:r>
            <a:endParaRPr kumimoji="1" lang="zh-TW" alt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79B996-1715-6B4A-BDB8-293E11CCEA58}"/>
              </a:ext>
            </a:extLst>
          </p:cNvPr>
          <p:cNvSpPr/>
          <p:nvPr/>
        </p:nvSpPr>
        <p:spPr>
          <a:xfrm>
            <a:off x="626175" y="3541731"/>
            <a:ext cx="2100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https://www.emaze.com/@AORZTTFOZ</a:t>
            </a:r>
            <a:endParaRPr lang="en-US" altLang="zh-TW" sz="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" altLang="zh-TW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https://</a:t>
            </a:r>
            <a:r>
              <a:rPr lang="en" altLang="zh-TW" sz="8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en.wikipedia.org</a:t>
            </a:r>
            <a:r>
              <a:rPr lang="en" altLang="zh-TW" sz="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/wiki/Unix</a:t>
            </a:r>
            <a:endParaRPr lang="zh-TW" altLang="en-US" sz="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DD598A8B-43B8-3D40-B68E-949E4164E045}"/>
              </a:ext>
            </a:extLst>
          </p:cNvPr>
          <p:cNvCxnSpPr>
            <a:cxnSpLocks/>
          </p:cNvCxnSpPr>
          <p:nvPr/>
        </p:nvCxnSpPr>
        <p:spPr>
          <a:xfrm flipH="1">
            <a:off x="3100388" y="737129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圖說文字 29">
            <a:extLst>
              <a:ext uri="{FF2B5EF4-FFF2-40B4-BE49-F238E27FC236}">
                <a16:creationId xmlns:a16="http://schemas.microsoft.com/office/drawing/2014/main" id="{A489896A-215A-0146-9D22-D36DED4E2561}"/>
              </a:ext>
            </a:extLst>
          </p:cNvPr>
          <p:cNvSpPr/>
          <p:nvPr/>
        </p:nvSpPr>
        <p:spPr>
          <a:xfrm>
            <a:off x="5452062" y="267623"/>
            <a:ext cx="970006" cy="459102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羅習五誕生</a:t>
            </a:r>
            <a:endParaRPr kumimoji="1" lang="zh-TW" altLang="en-US" sz="1200" dirty="0">
              <a:solidFill>
                <a:schemeClr val="tx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A2B14C52-FDD3-7646-A32F-B56B167CD867}"/>
              </a:ext>
            </a:extLst>
          </p:cNvPr>
          <p:cNvCxnSpPr>
            <a:cxnSpLocks/>
          </p:cNvCxnSpPr>
          <p:nvPr/>
        </p:nvCxnSpPr>
        <p:spPr>
          <a:xfrm flipH="1">
            <a:off x="3100388" y="86585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向下箭號圖說文字 31">
            <a:extLst>
              <a:ext uri="{FF2B5EF4-FFF2-40B4-BE49-F238E27FC236}">
                <a16:creationId xmlns:a16="http://schemas.microsoft.com/office/drawing/2014/main" id="{6D6AC72A-3CAF-7049-9FFD-F38E9DAF7832}"/>
              </a:ext>
            </a:extLst>
          </p:cNvPr>
          <p:cNvSpPr/>
          <p:nvPr/>
        </p:nvSpPr>
        <p:spPr>
          <a:xfrm>
            <a:off x="3199242" y="437617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intel 8088, 4.77 MHZ, 16bit</a:t>
            </a:r>
            <a:endParaRPr kumimoji="1" lang="zh-TW" altLang="en-US" sz="10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1AAE3BF-0C78-4F45-B850-4FB2748B8B14}"/>
              </a:ext>
            </a:extLst>
          </p:cNvPr>
          <p:cNvCxnSpPr>
            <a:cxnSpLocks/>
          </p:cNvCxnSpPr>
          <p:nvPr/>
        </p:nvCxnSpPr>
        <p:spPr>
          <a:xfrm flipH="1">
            <a:off x="3100388" y="2383677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下箭號圖說文字 33">
            <a:extLst>
              <a:ext uri="{FF2B5EF4-FFF2-40B4-BE49-F238E27FC236}">
                <a16:creationId xmlns:a16="http://schemas.microsoft.com/office/drawing/2014/main" id="{DBC5A904-5303-564E-ADA2-99B1D2FE9A37}"/>
              </a:ext>
            </a:extLst>
          </p:cNvPr>
          <p:cNvSpPr/>
          <p:nvPr/>
        </p:nvSpPr>
        <p:spPr>
          <a:xfrm>
            <a:off x="3199242" y="1903766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intel 80386, 16 MHZ, 32bit</a:t>
            </a:r>
            <a:endParaRPr kumimoji="1" lang="zh-TW" altLang="en-US" sz="10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6" name="向下箭號圖說文字 35">
            <a:extLst>
              <a:ext uri="{FF2B5EF4-FFF2-40B4-BE49-F238E27FC236}">
                <a16:creationId xmlns:a16="http://schemas.microsoft.com/office/drawing/2014/main" id="{82259CBA-02E7-D846-A422-7767CA35B8E0}"/>
              </a:ext>
            </a:extLst>
          </p:cNvPr>
          <p:cNvSpPr/>
          <p:nvPr/>
        </p:nvSpPr>
        <p:spPr>
          <a:xfrm>
            <a:off x="3199242" y="4788892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AMD64, 1.4GH, 64bit</a:t>
            </a:r>
            <a:endParaRPr kumimoji="1" lang="zh-TW" altLang="en-US" sz="10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F71BF33-BB22-694F-862B-FDE55E4CEFAF}"/>
              </a:ext>
            </a:extLst>
          </p:cNvPr>
          <p:cNvCxnSpPr>
            <a:cxnSpLocks/>
          </p:cNvCxnSpPr>
          <p:nvPr/>
        </p:nvCxnSpPr>
        <p:spPr>
          <a:xfrm flipH="1">
            <a:off x="3100387" y="4114478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向下箭號圖說文字 37">
            <a:extLst>
              <a:ext uri="{FF2B5EF4-FFF2-40B4-BE49-F238E27FC236}">
                <a16:creationId xmlns:a16="http://schemas.microsoft.com/office/drawing/2014/main" id="{872A53FC-639E-364B-9942-D0B63E91D6A9}"/>
              </a:ext>
            </a:extLst>
          </p:cNvPr>
          <p:cNvSpPr/>
          <p:nvPr/>
        </p:nvSpPr>
        <p:spPr>
          <a:xfrm>
            <a:off x="5364333" y="2534018"/>
            <a:ext cx="1145465" cy="646014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羅習五進大學</a:t>
            </a:r>
            <a:endParaRPr kumimoji="1" lang="en-US" altLang="zh-CN" sz="1200" dirty="0">
              <a:solidFill>
                <a:schemeClr val="tx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Intel DX2-66</a:t>
            </a:r>
            <a:endParaRPr kumimoji="1" lang="zh-TW" altLang="en-US" sz="1200" dirty="0">
              <a:solidFill>
                <a:schemeClr val="tx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C742EA1-7031-C548-B0FC-61402080A4E6}"/>
              </a:ext>
            </a:extLst>
          </p:cNvPr>
          <p:cNvCxnSpPr>
            <a:cxnSpLocks/>
          </p:cNvCxnSpPr>
          <p:nvPr/>
        </p:nvCxnSpPr>
        <p:spPr>
          <a:xfrm flipH="1">
            <a:off x="3100387" y="5553958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向下箭號圖說文字 39">
            <a:extLst>
              <a:ext uri="{FF2B5EF4-FFF2-40B4-BE49-F238E27FC236}">
                <a16:creationId xmlns:a16="http://schemas.microsoft.com/office/drawing/2014/main" id="{9D88D031-15AB-194A-A341-17D294B3A543}"/>
              </a:ext>
            </a:extLst>
          </p:cNvPr>
          <p:cNvSpPr/>
          <p:nvPr/>
        </p:nvSpPr>
        <p:spPr>
          <a:xfrm>
            <a:off x="5195338" y="5073914"/>
            <a:ext cx="1483455" cy="459102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羅習五進中正任教</a:t>
            </a:r>
            <a:endParaRPr kumimoji="1" lang="zh-TW" altLang="en-US" sz="1200" dirty="0">
              <a:solidFill>
                <a:schemeClr val="tx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5" name="向下箭號圖說文字 34">
            <a:extLst>
              <a:ext uri="{FF2B5EF4-FFF2-40B4-BE49-F238E27FC236}">
                <a16:creationId xmlns:a16="http://schemas.microsoft.com/office/drawing/2014/main" id="{6D738074-7487-4149-9E07-916F460D860F}"/>
              </a:ext>
            </a:extLst>
          </p:cNvPr>
          <p:cNvSpPr/>
          <p:nvPr/>
        </p:nvSpPr>
        <p:spPr>
          <a:xfrm>
            <a:off x="9430436" y="225094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賈伯斯創蘋果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8852F26-4055-BF4C-AFCA-2C4D17F96AEF}"/>
              </a:ext>
            </a:extLst>
          </p:cNvPr>
          <p:cNvCxnSpPr>
            <a:cxnSpLocks/>
          </p:cNvCxnSpPr>
          <p:nvPr/>
        </p:nvCxnSpPr>
        <p:spPr>
          <a:xfrm flipH="1">
            <a:off x="3100387" y="2255743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向下箭號圖說文字 41">
            <a:extLst>
              <a:ext uri="{FF2B5EF4-FFF2-40B4-BE49-F238E27FC236}">
                <a16:creationId xmlns:a16="http://schemas.microsoft.com/office/drawing/2014/main" id="{77B73F08-7E24-4242-9C93-349B7F58FEB5}"/>
              </a:ext>
            </a:extLst>
          </p:cNvPr>
          <p:cNvSpPr/>
          <p:nvPr/>
        </p:nvSpPr>
        <p:spPr>
          <a:xfrm>
            <a:off x="9430436" y="1795849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離開蘋果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3" name="向下箭號圖說文字 42">
            <a:extLst>
              <a:ext uri="{FF2B5EF4-FFF2-40B4-BE49-F238E27FC236}">
                <a16:creationId xmlns:a16="http://schemas.microsoft.com/office/drawing/2014/main" id="{D8214FBD-C630-1449-914E-FC9E9FFD312E}"/>
              </a:ext>
            </a:extLst>
          </p:cNvPr>
          <p:cNvSpPr/>
          <p:nvPr/>
        </p:nvSpPr>
        <p:spPr>
          <a:xfrm>
            <a:off x="9430436" y="3872938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重回蘋果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4" name="向下箭號圖說文字 43">
            <a:extLst>
              <a:ext uri="{FF2B5EF4-FFF2-40B4-BE49-F238E27FC236}">
                <a16:creationId xmlns:a16="http://schemas.microsoft.com/office/drawing/2014/main" id="{1029315C-94D2-7045-9631-F3247727BB86}"/>
              </a:ext>
            </a:extLst>
          </p:cNvPr>
          <p:cNvSpPr/>
          <p:nvPr/>
        </p:nvSpPr>
        <p:spPr>
          <a:xfrm>
            <a:off x="9430436" y="4949014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iPhone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ARM@412MHz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5" name="向下箭號圖說文字 44">
            <a:extLst>
              <a:ext uri="{FF2B5EF4-FFF2-40B4-BE49-F238E27FC236}">
                <a16:creationId xmlns:a16="http://schemas.microsoft.com/office/drawing/2014/main" id="{6DA50994-EAEA-C947-9118-C8D553900F63}"/>
              </a:ext>
            </a:extLst>
          </p:cNvPr>
          <p:cNvSpPr/>
          <p:nvPr/>
        </p:nvSpPr>
        <p:spPr>
          <a:xfrm>
            <a:off x="8083828" y="4450361"/>
            <a:ext cx="1243660" cy="583588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NOKIA 3310</a:t>
            </a:r>
          </a:p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ARM7TDMI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6" name="向下箭號圖說文字 45">
            <a:extLst>
              <a:ext uri="{FF2B5EF4-FFF2-40B4-BE49-F238E27FC236}">
                <a16:creationId xmlns:a16="http://schemas.microsoft.com/office/drawing/2014/main" id="{F4E797D4-E78F-7D43-9FE1-1C9118480DE8}"/>
              </a:ext>
            </a:extLst>
          </p:cNvPr>
          <p:cNvSpPr/>
          <p:nvPr/>
        </p:nvSpPr>
        <p:spPr>
          <a:xfrm>
            <a:off x="8083828" y="3652008"/>
            <a:ext cx="1243660" cy="583588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ARM7TDMI</a:t>
            </a:r>
          </a:p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(Thumb ISA)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7" name="向下箭號圖說文字 46">
            <a:extLst>
              <a:ext uri="{FF2B5EF4-FFF2-40B4-BE49-F238E27FC236}">
                <a16:creationId xmlns:a16="http://schemas.microsoft.com/office/drawing/2014/main" id="{6A8AC56F-7468-E144-BE0A-AEEB3A3B42A6}"/>
              </a:ext>
            </a:extLst>
          </p:cNvPr>
          <p:cNvSpPr/>
          <p:nvPr/>
        </p:nvSpPr>
        <p:spPr>
          <a:xfrm>
            <a:off x="8083828" y="5818442"/>
            <a:ext cx="1243660" cy="610223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iPhone 5s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ARM v8, 64 bit</a:t>
            </a:r>
            <a:endParaRPr kumimoji="1" lang="zh-TW" altLang="en-US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0" name="向下箭號圖說文字 49">
            <a:extLst>
              <a:ext uri="{FF2B5EF4-FFF2-40B4-BE49-F238E27FC236}">
                <a16:creationId xmlns:a16="http://schemas.microsoft.com/office/drawing/2014/main" id="{BB76BAE1-0C5D-7240-9C75-F42659503811}"/>
              </a:ext>
            </a:extLst>
          </p:cNvPr>
          <p:cNvSpPr/>
          <p:nvPr/>
        </p:nvSpPr>
        <p:spPr>
          <a:xfrm>
            <a:off x="9430436" y="5643138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賈伯斯過世</a:t>
            </a:r>
            <a:endParaRPr kumimoji="1" lang="en-US" altLang="zh-TW" sz="12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8" name="向下箭號圖說文字 47">
            <a:extLst>
              <a:ext uri="{FF2B5EF4-FFF2-40B4-BE49-F238E27FC236}">
                <a16:creationId xmlns:a16="http://schemas.microsoft.com/office/drawing/2014/main" id="{60F889B2-06E3-2D42-A786-0E042E069E83}"/>
              </a:ext>
            </a:extLst>
          </p:cNvPr>
          <p:cNvSpPr/>
          <p:nvPr/>
        </p:nvSpPr>
        <p:spPr>
          <a:xfrm>
            <a:off x="10498131" y="5484962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iPhone 4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Retina display</a:t>
            </a:r>
          </a:p>
        </p:txBody>
      </p:sp>
    </p:spTree>
    <p:extLst>
      <p:ext uri="{BB962C8B-B14F-4D97-AF65-F5344CB8AC3E}">
        <p14:creationId xmlns:p14="http://schemas.microsoft.com/office/powerpoint/2010/main" val="3417293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D3A650-77CE-1743-89E2-F7CB0397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200" dirty="0" err="1">
                <a:solidFill>
                  <a:schemeClr val="bg1"/>
                </a:solidFill>
              </a:rPr>
              <a:t>i</a:t>
            </a:r>
            <a:r>
              <a:rPr kumimoji="1" lang="en-US" altLang="zh-TW" sz="3200" dirty="0">
                <a:solidFill>
                  <a:schemeClr val="bg1"/>
                </a:solidFill>
              </a:rPr>
              <a:t>-node structure</a:t>
            </a:r>
            <a:endParaRPr kumimoji="1" lang="en-US" altLang="zh-TW" sz="3200" kern="12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2B8B4E-4948-D841-9F0A-2E0158F01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475" y="1715647"/>
            <a:ext cx="4150165" cy="4855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6AF60-8E90-1547-ABB9-13518907AD00}"/>
              </a:ext>
            </a:extLst>
          </p:cNvPr>
          <p:cNvSpPr/>
          <p:nvPr/>
        </p:nvSpPr>
        <p:spPr>
          <a:xfrm>
            <a:off x="4352795" y="1778696"/>
            <a:ext cx="432147" cy="2553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向右箭號圖說文字 7">
            <a:extLst>
              <a:ext uri="{FF2B5EF4-FFF2-40B4-BE49-F238E27FC236}">
                <a16:creationId xmlns:a16="http://schemas.microsoft.com/office/drawing/2014/main" id="{FD73C072-7D37-4741-8B79-8A9E38B5E88D}"/>
              </a:ext>
            </a:extLst>
          </p:cNvPr>
          <p:cNvSpPr/>
          <p:nvPr/>
        </p:nvSpPr>
        <p:spPr>
          <a:xfrm>
            <a:off x="1379711" y="1587976"/>
            <a:ext cx="2922155" cy="6367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檔案的基本屬性，每個作業系統、檔案系統會略有有不同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0E69660C-E29F-BB4D-9050-607227B86E35}"/>
                  </a:ext>
                </a:extLst>
              </p14:cNvPr>
              <p14:cNvContentPartPr/>
              <p14:nvPr/>
            </p14:nvContentPartPr>
            <p14:xfrm>
              <a:off x="3192840" y="1734480"/>
              <a:ext cx="7743960" cy="47980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0E69660C-E29F-BB4D-9050-607227B86E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6640" y="1718280"/>
                <a:ext cx="7776360" cy="48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3611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D3A650-77CE-1743-89E2-F7CB0397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200" dirty="0" err="1">
                <a:solidFill>
                  <a:schemeClr val="bg1"/>
                </a:solidFill>
              </a:rPr>
              <a:t>i</a:t>
            </a:r>
            <a:r>
              <a:rPr kumimoji="1" lang="en-US" altLang="zh-TW" sz="3200" dirty="0">
                <a:solidFill>
                  <a:schemeClr val="bg1"/>
                </a:solidFill>
              </a:rPr>
              <a:t>-node structure</a:t>
            </a:r>
            <a:endParaRPr kumimoji="1" lang="en-US" altLang="zh-TW" sz="3200" kern="12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2B8B4E-4948-D841-9F0A-2E0158F01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475" y="1715647"/>
            <a:ext cx="4150165" cy="4855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6AF60-8E90-1547-ABB9-13518907AD00}"/>
              </a:ext>
            </a:extLst>
          </p:cNvPr>
          <p:cNvSpPr/>
          <p:nvPr/>
        </p:nvSpPr>
        <p:spPr>
          <a:xfrm>
            <a:off x="4352795" y="2035480"/>
            <a:ext cx="432147" cy="1327758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8" name="向右箭號圖說文字 7">
            <a:extLst>
              <a:ext uri="{FF2B5EF4-FFF2-40B4-BE49-F238E27FC236}">
                <a16:creationId xmlns:a16="http://schemas.microsoft.com/office/drawing/2014/main" id="{FD73C072-7D37-4741-8B79-8A9E38B5E88D}"/>
              </a:ext>
            </a:extLst>
          </p:cNvPr>
          <p:cNvSpPr/>
          <p:nvPr/>
        </p:nvSpPr>
        <p:spPr>
          <a:xfrm>
            <a:off x="1430640" y="2258118"/>
            <a:ext cx="2922155" cy="6367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共有</a:t>
            </a:r>
            <a:r>
              <a:rPr kumimoji="1" lang="en-US" altLang="zh-CN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個「號碼（</a:t>
            </a:r>
            <a:r>
              <a:rPr kumimoji="1" lang="en-US" altLang="zh-CN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）」直接定址到</a:t>
            </a:r>
            <a:r>
              <a:rPr kumimoji="1" lang="en-US" altLang="zh-CN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block</a:t>
            </a:r>
            <a:endParaRPr kumimoji="1" lang="zh-TW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C802BA-ED8A-D843-B74E-84B3F98D99EB}"/>
              </a:ext>
            </a:extLst>
          </p:cNvPr>
          <p:cNvSpPr/>
          <p:nvPr/>
        </p:nvSpPr>
        <p:spPr>
          <a:xfrm>
            <a:off x="7407060" y="2035480"/>
            <a:ext cx="432147" cy="1327758"/>
          </a:xfrm>
          <a:prstGeom prst="rect">
            <a:avLst/>
          </a:prstGeom>
          <a:noFill/>
          <a:ln w="57150"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D6F7ED-0A19-C642-8D2B-A47B88D475B8}"/>
              </a:ext>
            </a:extLst>
          </p:cNvPr>
          <p:cNvSpPr/>
          <p:nvPr/>
        </p:nvSpPr>
        <p:spPr>
          <a:xfrm>
            <a:off x="8354860" y="1715647"/>
            <a:ext cx="3513551" cy="476030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定址空間：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direct: 0~11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463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D3A650-77CE-1743-89E2-F7CB0397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200" kern="1200" dirty="0" err="1">
                <a:solidFill>
                  <a:schemeClr val="bg1"/>
                </a:solidFill>
                <a:latin typeface="+mj-lt"/>
                <a:cs typeface="+mj-cs"/>
              </a:rPr>
              <a:t>i</a:t>
            </a:r>
            <a:r>
              <a:rPr kumimoji="1" lang="en-US" altLang="zh-TW" sz="3200" kern="1200" dirty="0">
                <a:solidFill>
                  <a:schemeClr val="bg1"/>
                </a:solidFill>
                <a:latin typeface="+mj-lt"/>
                <a:cs typeface="+mj-cs"/>
              </a:rPr>
              <a:t>-node structure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2B8B4E-4948-D841-9F0A-2E0158F01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475" y="1715647"/>
            <a:ext cx="4150165" cy="4855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6AF60-8E90-1547-ABB9-13518907AD00}"/>
              </a:ext>
            </a:extLst>
          </p:cNvPr>
          <p:cNvSpPr/>
          <p:nvPr/>
        </p:nvSpPr>
        <p:spPr>
          <a:xfrm>
            <a:off x="4352795" y="3358503"/>
            <a:ext cx="432147" cy="123734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8" name="向右箭號圖說文字 7">
            <a:extLst>
              <a:ext uri="{FF2B5EF4-FFF2-40B4-BE49-F238E27FC236}">
                <a16:creationId xmlns:a16="http://schemas.microsoft.com/office/drawing/2014/main" id="{FD73C072-7D37-4741-8B79-8A9E38B5E88D}"/>
              </a:ext>
            </a:extLst>
          </p:cNvPr>
          <p:cNvSpPr/>
          <p:nvPr/>
        </p:nvSpPr>
        <p:spPr>
          <a:xfrm>
            <a:off x="81420" y="3101979"/>
            <a:ext cx="4271376" cy="6367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single indirect</a:t>
            </a:r>
          </a:p>
          <a:p>
            <a:pPr lvl="0" algn="ctr"/>
            <a:r>
              <a:rPr kumimoji="1" lang="en-US" altLang="zh-TW" sz="12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i</a:t>
            </a:r>
            <a:r>
              <a:rPr kumimoji="1" lang="en-US" altLang="zh-TW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-node ➤</a:t>
            </a:r>
            <a:r>
              <a:rPr kumimoji="1" lang="zh-TW" altLang="en-US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index ➤ data block</a:t>
            </a:r>
            <a:endParaRPr kumimoji="1" lang="zh-TW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8F3EA3-691A-224C-9790-AB9DDBB8CC47}"/>
              </a:ext>
            </a:extLst>
          </p:cNvPr>
          <p:cNvSpPr/>
          <p:nvPr/>
        </p:nvSpPr>
        <p:spPr>
          <a:xfrm>
            <a:off x="5229616" y="3358504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FF73C7-008B-E844-92E0-7E21E85797BA}"/>
              </a:ext>
            </a:extLst>
          </p:cNvPr>
          <p:cNvSpPr/>
          <p:nvPr/>
        </p:nvSpPr>
        <p:spPr>
          <a:xfrm>
            <a:off x="7404972" y="3358503"/>
            <a:ext cx="432147" cy="436882"/>
          </a:xfrm>
          <a:prstGeom prst="rect">
            <a:avLst/>
          </a:prstGeom>
          <a:noFill/>
          <a:ln w="57150"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9F6EBD-1914-8D47-8FCA-84F78C3E2A69}"/>
              </a:ext>
            </a:extLst>
          </p:cNvPr>
          <p:cNvSpPr/>
          <p:nvPr/>
        </p:nvSpPr>
        <p:spPr>
          <a:xfrm>
            <a:off x="8354860" y="1715647"/>
            <a:ext cx="3513551" cy="476030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定址空間：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direct: 0~11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single: 12~267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55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8AC2B-A370-1D49-AAC3-76E1249E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65125"/>
            <a:ext cx="11132574" cy="1325563"/>
          </a:xfrm>
        </p:spPr>
        <p:txBody>
          <a:bodyPr/>
          <a:lstStyle/>
          <a:p>
            <a:r>
              <a:rPr kumimoji="1" lang="zh-TW" altLang="en-US" dirty="0"/>
              <a:t>硬碟轉盤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A62513-0597-B04A-BBAF-CA54731DE1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428" y="1045147"/>
            <a:ext cx="5179143" cy="517914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2687A48B-DB34-3A4C-B2EF-3EE9F7C6B40E}"/>
              </a:ext>
            </a:extLst>
          </p:cNvPr>
          <p:cNvSpPr/>
          <p:nvPr/>
        </p:nvSpPr>
        <p:spPr>
          <a:xfrm>
            <a:off x="3600666" y="1139385"/>
            <a:ext cx="4990665" cy="49906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FE271D-F71F-8D4A-AD90-99F2F901C566}"/>
              </a:ext>
            </a:extLst>
          </p:cNvPr>
          <p:cNvSpPr/>
          <p:nvPr/>
        </p:nvSpPr>
        <p:spPr>
          <a:xfrm>
            <a:off x="4994586" y="2533305"/>
            <a:ext cx="2202824" cy="220282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向左箭號圖說文字 3">
            <a:extLst>
              <a:ext uri="{FF2B5EF4-FFF2-40B4-BE49-F238E27FC236}">
                <a16:creationId xmlns:a16="http://schemas.microsoft.com/office/drawing/2014/main" id="{76692F38-2743-8B4E-8C8B-1EDF66B1F95A}"/>
              </a:ext>
            </a:extLst>
          </p:cNvPr>
          <p:cNvSpPr/>
          <p:nvPr/>
        </p:nvSpPr>
        <p:spPr>
          <a:xfrm rot="19800000">
            <a:off x="8010860" y="1205586"/>
            <a:ext cx="2138516" cy="850030"/>
          </a:xfrm>
          <a:prstGeom prst="left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track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向左箭號圖說文字 16">
            <a:extLst>
              <a:ext uri="{FF2B5EF4-FFF2-40B4-BE49-F238E27FC236}">
                <a16:creationId xmlns:a16="http://schemas.microsoft.com/office/drawing/2014/main" id="{041E9761-FCB0-9C4C-9AD4-60219C35FEFB}"/>
              </a:ext>
            </a:extLst>
          </p:cNvPr>
          <p:cNvSpPr/>
          <p:nvPr/>
        </p:nvSpPr>
        <p:spPr>
          <a:xfrm rot="21053414">
            <a:off x="7190211" y="2905028"/>
            <a:ext cx="2138516" cy="850030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track 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143787-79ED-EB46-AFA3-D39FA9DCF88D}"/>
              </a:ext>
            </a:extLst>
          </p:cNvPr>
          <p:cNvSpPr/>
          <p:nvPr/>
        </p:nvSpPr>
        <p:spPr>
          <a:xfrm>
            <a:off x="5905482" y="964664"/>
            <a:ext cx="381031" cy="255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向下箭號圖說文字 11">
            <a:extLst>
              <a:ext uri="{FF2B5EF4-FFF2-40B4-BE49-F238E27FC236}">
                <a16:creationId xmlns:a16="http://schemas.microsoft.com/office/drawing/2014/main" id="{3250DAC9-9082-CF4A-B524-356920762CA5}"/>
              </a:ext>
            </a:extLst>
          </p:cNvPr>
          <p:cNvSpPr/>
          <p:nvPr/>
        </p:nvSpPr>
        <p:spPr>
          <a:xfrm>
            <a:off x="5520810" y="178867"/>
            <a:ext cx="1150374" cy="74094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sector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E8D759-3056-3042-8690-FCD6373A86AA}"/>
              </a:ext>
            </a:extLst>
          </p:cNvPr>
          <p:cNvSpPr/>
          <p:nvPr/>
        </p:nvSpPr>
        <p:spPr>
          <a:xfrm rot="587236">
            <a:off x="6504676" y="1046767"/>
            <a:ext cx="381031" cy="255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9" name="向下箭號圖說文字 18">
            <a:extLst>
              <a:ext uri="{FF2B5EF4-FFF2-40B4-BE49-F238E27FC236}">
                <a16:creationId xmlns:a16="http://schemas.microsoft.com/office/drawing/2014/main" id="{066FB9D1-28D9-8148-A71D-8D5D1D0DDD92}"/>
              </a:ext>
            </a:extLst>
          </p:cNvPr>
          <p:cNvSpPr/>
          <p:nvPr/>
        </p:nvSpPr>
        <p:spPr>
          <a:xfrm rot="3344379">
            <a:off x="6790195" y="211494"/>
            <a:ext cx="1150374" cy="1207613"/>
          </a:xfrm>
          <a:prstGeom prst="downArrowCallout">
            <a:avLst>
              <a:gd name="adj1" fmla="val 15755"/>
              <a:gd name="adj2" fmla="val 16093"/>
              <a:gd name="adj3" fmla="val 16815"/>
              <a:gd name="adj4" fmla="val 47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sector 1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8793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D3A650-77CE-1743-89E2-F7CB0397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200" kern="1200" dirty="0" err="1">
                <a:solidFill>
                  <a:schemeClr val="bg1"/>
                </a:solidFill>
                <a:latin typeface="+mj-lt"/>
                <a:cs typeface="+mj-cs"/>
              </a:rPr>
              <a:t>i</a:t>
            </a:r>
            <a:r>
              <a:rPr kumimoji="1" lang="en-US" altLang="zh-TW" sz="3200" kern="1200" dirty="0">
                <a:solidFill>
                  <a:schemeClr val="bg1"/>
                </a:solidFill>
                <a:latin typeface="+mj-lt"/>
                <a:cs typeface="+mj-cs"/>
              </a:rPr>
              <a:t>-node structure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2B8B4E-4948-D841-9F0A-2E0158F01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475" y="1715647"/>
            <a:ext cx="4150165" cy="4855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6AF60-8E90-1547-ABB9-13518907AD00}"/>
              </a:ext>
            </a:extLst>
          </p:cNvPr>
          <p:cNvSpPr/>
          <p:nvPr/>
        </p:nvSpPr>
        <p:spPr>
          <a:xfrm>
            <a:off x="4352796" y="3459474"/>
            <a:ext cx="432147" cy="123734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8" name="向右箭號圖說文字 7">
            <a:extLst>
              <a:ext uri="{FF2B5EF4-FFF2-40B4-BE49-F238E27FC236}">
                <a16:creationId xmlns:a16="http://schemas.microsoft.com/office/drawing/2014/main" id="{FD73C072-7D37-4741-8B79-8A9E38B5E88D}"/>
              </a:ext>
            </a:extLst>
          </p:cNvPr>
          <p:cNvSpPr/>
          <p:nvPr/>
        </p:nvSpPr>
        <p:spPr>
          <a:xfrm>
            <a:off x="81420" y="3202950"/>
            <a:ext cx="4271376" cy="6367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double indirect</a:t>
            </a:r>
          </a:p>
          <a:p>
            <a:pPr lvl="0" algn="ctr"/>
            <a:r>
              <a:rPr kumimoji="1" lang="en-US" altLang="zh-TW" sz="12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i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-node ➤</a:t>
            </a:r>
            <a:r>
              <a:rPr kumimoji="1" lang="zh-TW" altLang="en-US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index ➤ </a:t>
            </a:r>
            <a:r>
              <a:rPr kumimoji="1" lang="en-US" altLang="zh-TW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index ➤ 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data block</a:t>
            </a:r>
            <a:endParaRPr kumimoji="1" lang="zh-TW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8F3EA3-691A-224C-9790-AB9DDBB8CC47}"/>
              </a:ext>
            </a:extLst>
          </p:cNvPr>
          <p:cNvSpPr/>
          <p:nvPr/>
        </p:nvSpPr>
        <p:spPr>
          <a:xfrm>
            <a:off x="5229616" y="3795385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FF73C7-008B-E844-92E0-7E21E85797BA}"/>
              </a:ext>
            </a:extLst>
          </p:cNvPr>
          <p:cNvSpPr/>
          <p:nvPr/>
        </p:nvSpPr>
        <p:spPr>
          <a:xfrm>
            <a:off x="7398709" y="3795385"/>
            <a:ext cx="432147" cy="1201108"/>
          </a:xfrm>
          <a:prstGeom prst="rect">
            <a:avLst/>
          </a:prstGeom>
          <a:noFill/>
          <a:ln w="57150"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720767-8BC2-884A-BD23-B00CF1658243}"/>
              </a:ext>
            </a:extLst>
          </p:cNvPr>
          <p:cNvSpPr/>
          <p:nvPr/>
        </p:nvSpPr>
        <p:spPr>
          <a:xfrm>
            <a:off x="5850031" y="3795385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A38827-B165-F840-89F1-AD6D78FFC14A}"/>
              </a:ext>
            </a:extLst>
          </p:cNvPr>
          <p:cNvSpPr/>
          <p:nvPr/>
        </p:nvSpPr>
        <p:spPr>
          <a:xfrm>
            <a:off x="5843768" y="4559611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7844F9-A7FC-D44C-9EFA-5FE8AF191F51}"/>
              </a:ext>
            </a:extLst>
          </p:cNvPr>
          <p:cNvSpPr/>
          <p:nvPr/>
        </p:nvSpPr>
        <p:spPr>
          <a:xfrm>
            <a:off x="8354860" y="1715647"/>
            <a:ext cx="3513551" cy="476030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定址空間：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direct: 0~11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single: 12~267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double: 268~65803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65536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358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D3A650-77CE-1743-89E2-F7CB0397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200" kern="1200" dirty="0" err="1">
                <a:solidFill>
                  <a:schemeClr val="bg1"/>
                </a:solidFill>
                <a:latin typeface="+mj-lt"/>
                <a:cs typeface="+mj-cs"/>
              </a:rPr>
              <a:t>i</a:t>
            </a:r>
            <a:r>
              <a:rPr kumimoji="1" lang="en-US" altLang="zh-TW" sz="3200" kern="1200" dirty="0">
                <a:solidFill>
                  <a:schemeClr val="bg1"/>
                </a:solidFill>
                <a:latin typeface="+mj-lt"/>
                <a:cs typeface="+mj-cs"/>
              </a:rPr>
              <a:t>-node structure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2B8B4E-4948-D841-9F0A-2E0158F01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475" y="1715647"/>
            <a:ext cx="4150165" cy="4855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6AF60-8E90-1547-ABB9-13518907AD00}"/>
              </a:ext>
            </a:extLst>
          </p:cNvPr>
          <p:cNvSpPr/>
          <p:nvPr/>
        </p:nvSpPr>
        <p:spPr>
          <a:xfrm>
            <a:off x="4352796" y="3578471"/>
            <a:ext cx="432147" cy="123734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8" name="向右箭號圖說文字 7">
            <a:extLst>
              <a:ext uri="{FF2B5EF4-FFF2-40B4-BE49-F238E27FC236}">
                <a16:creationId xmlns:a16="http://schemas.microsoft.com/office/drawing/2014/main" id="{FD73C072-7D37-4741-8B79-8A9E38B5E88D}"/>
              </a:ext>
            </a:extLst>
          </p:cNvPr>
          <p:cNvSpPr/>
          <p:nvPr/>
        </p:nvSpPr>
        <p:spPr>
          <a:xfrm>
            <a:off x="81420" y="3202950"/>
            <a:ext cx="4271376" cy="6367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triple indirect</a:t>
            </a:r>
          </a:p>
          <a:p>
            <a:pPr lvl="0" algn="ctr"/>
            <a:r>
              <a:rPr kumimoji="1" lang="en-US" altLang="zh-TW" sz="12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i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-node ➤</a:t>
            </a:r>
            <a:r>
              <a:rPr kumimoji="1" lang="zh-TW" altLang="en-US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index ➤ index ➤ </a:t>
            </a:r>
            <a:r>
              <a:rPr kumimoji="1" lang="en-US" altLang="zh-TW" sz="12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index ➤ </a:t>
            </a:r>
            <a:r>
              <a:rPr kumimoji="1" lang="en-US" altLang="zh-TW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data block</a:t>
            </a:r>
            <a:endParaRPr kumimoji="1" lang="zh-TW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8F3EA3-691A-224C-9790-AB9DDBB8CC47}"/>
              </a:ext>
            </a:extLst>
          </p:cNvPr>
          <p:cNvSpPr/>
          <p:nvPr/>
        </p:nvSpPr>
        <p:spPr>
          <a:xfrm>
            <a:off x="5223353" y="4966568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FF73C7-008B-E844-92E0-7E21E85797BA}"/>
              </a:ext>
            </a:extLst>
          </p:cNvPr>
          <p:cNvSpPr/>
          <p:nvPr/>
        </p:nvSpPr>
        <p:spPr>
          <a:xfrm>
            <a:off x="7411235" y="4983967"/>
            <a:ext cx="432147" cy="1510778"/>
          </a:xfrm>
          <a:prstGeom prst="rect">
            <a:avLst/>
          </a:prstGeom>
          <a:noFill/>
          <a:ln w="57150"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720767-8BC2-884A-BD23-B00CF1658243}"/>
              </a:ext>
            </a:extLst>
          </p:cNvPr>
          <p:cNvSpPr/>
          <p:nvPr/>
        </p:nvSpPr>
        <p:spPr>
          <a:xfrm>
            <a:off x="5844144" y="5720357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A38827-B165-F840-89F1-AD6D78FFC14A}"/>
              </a:ext>
            </a:extLst>
          </p:cNvPr>
          <p:cNvSpPr/>
          <p:nvPr/>
        </p:nvSpPr>
        <p:spPr>
          <a:xfrm>
            <a:off x="5844145" y="4983967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364606-7F83-3745-A484-7D1A27B1C6A4}"/>
              </a:ext>
            </a:extLst>
          </p:cNvPr>
          <p:cNvSpPr/>
          <p:nvPr/>
        </p:nvSpPr>
        <p:spPr>
          <a:xfrm>
            <a:off x="8354860" y="1715647"/>
            <a:ext cx="3513551" cy="509851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定址空間：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direct: 0~11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single: 12~267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共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= 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double: 268~65803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共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= 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65536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triple: 65804~16843019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，共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= 16777216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總共可以定址：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 + 256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+ 256</a:t>
            </a:r>
            <a:r>
              <a:rPr kumimoji="1" lang="en-US" altLang="zh-CN" baseline="30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= 16843020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block</a:t>
            </a: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block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4k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，那麼一個檔案最大可達：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64.25 GB</a:t>
            </a: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假設每個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LBA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為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32b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，那麼檔案系統可達： 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16,384 GB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236E12-DF5F-5943-B857-5574A522C254}"/>
              </a:ext>
            </a:extLst>
          </p:cNvPr>
          <p:cNvSpPr/>
          <p:nvPr/>
        </p:nvSpPr>
        <p:spPr>
          <a:xfrm>
            <a:off x="6467761" y="4977704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4402FA-BD73-4E4B-829E-93EA9C295A29}"/>
              </a:ext>
            </a:extLst>
          </p:cNvPr>
          <p:cNvSpPr/>
          <p:nvPr/>
        </p:nvSpPr>
        <p:spPr>
          <a:xfrm>
            <a:off x="6474023" y="6057863"/>
            <a:ext cx="175365" cy="436882"/>
          </a:xfrm>
          <a:prstGeom prst="rect">
            <a:avLst/>
          </a:prstGeom>
          <a:noFill/>
          <a:ln w="5715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5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C560A-C705-0D46-9620-E784AD11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-node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1E4D88-A762-FB4F-9597-2B2BED86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假設</a:t>
            </a:r>
            <a:r>
              <a:rPr kumimoji="1" lang="en-US" altLang="zh-CN" dirty="0"/>
              <a:t>data block</a:t>
            </a:r>
            <a:r>
              <a:rPr kumimoji="1" lang="zh-CN" altLang="en-US" dirty="0"/>
              <a:t>為</a:t>
            </a:r>
            <a:r>
              <a:rPr kumimoji="1" lang="en-US" altLang="zh-CN" dirty="0"/>
              <a:t>4KB</a:t>
            </a:r>
          </a:p>
          <a:p>
            <a:r>
              <a:rPr kumimoji="1" lang="zh-CN" altLang="en-US" dirty="0"/>
              <a:t>假設要存取某個</a:t>
            </a:r>
            <a:r>
              <a:rPr kumimoji="1" lang="en-US" altLang="zh-CN" dirty="0"/>
              <a:t>block</a:t>
            </a:r>
          </a:p>
          <a:p>
            <a:pPr lvl="1"/>
            <a:r>
              <a:rPr kumimoji="1" lang="zh-CN" altLang="en-US" dirty="0"/>
              <a:t>當檔案小於</a:t>
            </a:r>
            <a:r>
              <a:rPr kumimoji="1" lang="en-US" altLang="zh-CN" dirty="0"/>
              <a:t>52K</a:t>
            </a:r>
            <a:r>
              <a:rPr kumimoji="1" lang="zh-CN" altLang="en-US" dirty="0"/>
              <a:t>，只需要二次磁碟存取即可存取</a:t>
            </a:r>
            <a:r>
              <a:rPr kumimoji="1" lang="en-US" altLang="zh-CN" dirty="0"/>
              <a:t>0~12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data block</a:t>
            </a:r>
          </a:p>
          <a:p>
            <a:pPr lvl="1"/>
            <a:r>
              <a:rPr kumimoji="1" lang="zh-CN" altLang="en-US" dirty="0"/>
              <a:t>當檔案小於</a:t>
            </a:r>
            <a:r>
              <a:rPr kumimoji="1" lang="en-US" altLang="zh-CN" dirty="0"/>
              <a:t>1,072K</a:t>
            </a:r>
            <a:r>
              <a:rPr kumimoji="1" lang="zh-CN" altLang="en-US" dirty="0"/>
              <a:t>，最多三次磁碟存取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當檔案小於</a:t>
            </a:r>
            <a:r>
              <a:rPr kumimoji="1" lang="en-US" altLang="zh-CN" dirty="0"/>
              <a:t>2,63,216K</a:t>
            </a:r>
            <a:r>
              <a:rPr kumimoji="1" lang="zh-CN" altLang="en-US" dirty="0"/>
              <a:t>，最多四次磁碟存取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當檔案小於</a:t>
            </a:r>
            <a:r>
              <a:rPr kumimoji="1" lang="en-US" altLang="zh-CN" dirty="0"/>
              <a:t>67,372,080</a:t>
            </a:r>
            <a:r>
              <a:rPr kumimoji="1" lang="zh-CN" altLang="en-US" dirty="0"/>
              <a:t>Ｋ，最多五次磁碟存取</a:t>
            </a:r>
            <a:endParaRPr kumimoji="1" lang="en-US" altLang="zh-CN" dirty="0"/>
          </a:p>
          <a:p>
            <a:r>
              <a:rPr kumimoji="1" lang="zh-CN" altLang="en-US" dirty="0"/>
              <a:t>請注意上面的估算都是最差狀況，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會視情況將「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」及「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」放在主記憶體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7741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990F2-0C9C-F040-997F-40C2C0B9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88970-C3BD-3A41-81D2-4E2FCE539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They are useful when a program needs to access a wide range of addresses (offset) but is unlikely to touch all of the potential blocks.</a:t>
            </a:r>
          </a:p>
          <a:p>
            <a:r>
              <a:rPr kumimoji="1" lang="zh-CN" altLang="en-US" dirty="0"/>
              <a:t>例如</a:t>
            </a:r>
            <a:r>
              <a:rPr kumimoji="1" lang="en-US" altLang="zh-CN" dirty="0"/>
              <a:t>VMWare</a:t>
            </a:r>
            <a:r>
              <a:rPr kumimoji="1" lang="zh-CN" altLang="en-US" dirty="0"/>
              <a:t>製造出來的檔案，可能就有</a:t>
            </a:r>
            <a:r>
              <a:rPr kumimoji="1" lang="en-US" altLang="zh-CN" dirty="0"/>
              <a:t>hole</a:t>
            </a:r>
          </a:p>
          <a:p>
            <a:r>
              <a:rPr kumimoji="1" lang="zh-CN" altLang="en-US" dirty="0"/>
              <a:t>請問使用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設計的檔案，支援「</a:t>
            </a:r>
            <a:r>
              <a:rPr kumimoji="1" lang="en-US" altLang="zh-CN" dirty="0"/>
              <a:t>hole</a:t>
            </a:r>
            <a:r>
              <a:rPr kumimoji="1" lang="zh-CN" altLang="en-US" dirty="0"/>
              <a:t>」嗎？</a:t>
            </a:r>
            <a:endParaRPr kumimoji="1" lang="en-US" altLang="zh-CN" dirty="0"/>
          </a:p>
          <a:p>
            <a:r>
              <a:rPr kumimoji="1" lang="zh-CN" altLang="en-US" dirty="0"/>
              <a:t>請問用</a:t>
            </a:r>
            <a:r>
              <a:rPr kumimoji="1" lang="en-US" altLang="zh-CN" dirty="0"/>
              <a:t>FAT</a:t>
            </a:r>
            <a:r>
              <a:rPr kumimoji="1" lang="zh-CN" altLang="en-US" dirty="0"/>
              <a:t>設計的檔案系統，支援「</a:t>
            </a:r>
            <a:r>
              <a:rPr kumimoji="1" lang="en-US" altLang="zh-CN" dirty="0"/>
              <a:t>hole</a:t>
            </a:r>
            <a:r>
              <a:rPr kumimoji="1" lang="zh-CN" altLang="en-US" dirty="0"/>
              <a:t>」</a:t>
            </a:r>
            <a:r>
              <a:rPr kumimoji="1" lang="zh-CN" altLang="en-US"/>
              <a:t>嗎？</a:t>
            </a:r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F8AB3-E95C-0B47-80C3-3D4C41C136E1}"/>
              </a:ext>
            </a:extLst>
          </p:cNvPr>
          <p:cNvSpPr/>
          <p:nvPr/>
        </p:nvSpPr>
        <p:spPr>
          <a:xfrm>
            <a:off x="5817141" y="3578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https://stackoverflow.com/questions/13982478/what-is-file-hole-and-how-can-it-be-used</a:t>
            </a:r>
          </a:p>
        </p:txBody>
      </p:sp>
    </p:spTree>
    <p:extLst>
      <p:ext uri="{BB962C8B-B14F-4D97-AF65-F5344CB8AC3E}">
        <p14:creationId xmlns:p14="http://schemas.microsoft.com/office/powerpoint/2010/main" val="289574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99D06-69A1-5D4C-813C-19392CFA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addressing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921D962-EC30-D44C-8E2B-53219D7F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868" y="1825625"/>
            <a:ext cx="8974931" cy="4351338"/>
          </a:xfrm>
        </p:spPr>
        <p:txBody>
          <a:bodyPr/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-node</a:t>
            </a:r>
            <a:r>
              <a:rPr kumimoji="1" lang="zh-CN" altLang="en-US" dirty="0"/>
              <a:t>如右圖，假設每一個指標大小為</a:t>
            </a:r>
            <a:r>
              <a:rPr kumimoji="1" lang="en-US" altLang="zh-CN" dirty="0"/>
              <a:t>64bit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4KB</a:t>
            </a:r>
            <a:r>
              <a:rPr kumimoji="1" lang="zh-CN" altLang="en-US" dirty="0"/>
              <a:t>，請問左圖的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-node</a:t>
            </a:r>
            <a:r>
              <a:rPr kumimoji="1" lang="zh-CN" altLang="en-US" dirty="0"/>
              <a:t>可以定址的檔案最大可以有多大？</a:t>
            </a:r>
            <a:endParaRPr kumimoji="1"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B2586CD-0CFD-F04A-99D2-939902C29425}"/>
              </a:ext>
            </a:extLst>
          </p:cNvPr>
          <p:cNvGraphicFramePr>
            <a:graphicFrameLocks noGrp="1"/>
          </p:cNvGraphicFramePr>
          <p:nvPr/>
        </p:nvGraphicFramePr>
        <p:xfrm>
          <a:off x="743614" y="1825625"/>
          <a:ext cx="1517909" cy="4351336"/>
        </p:xfrm>
        <a:graphic>
          <a:graphicData uri="http://schemas.openxmlformats.org/drawingml/2006/table">
            <a:tbl>
              <a:tblPr/>
              <a:tblGrid>
                <a:gridCol w="1517909">
                  <a:extLst>
                    <a:ext uri="{9D8B030D-6E8A-4147-A177-3AD203B41FA5}">
                      <a16:colId xmlns:a16="http://schemas.microsoft.com/office/drawing/2014/main" val="2825809065"/>
                    </a:ext>
                  </a:extLst>
                </a:gridCol>
              </a:tblGrid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att.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515583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1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720556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2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71888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3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23839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</a:t>
                      </a: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4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68004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5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8737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6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5761"/>
                  </a:ext>
                </a:extLst>
              </a:tr>
              <a:tr h="278283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7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69664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8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88360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9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09656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10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5590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11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59354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 12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80298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indirect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382473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 indirect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641096"/>
                  </a:ext>
                </a:extLst>
              </a:tr>
              <a:tr h="2656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triple indirect</a:t>
                      </a:r>
                    </a:p>
                  </a:txBody>
                  <a:tcPr marL="9487" marR="9487" marT="9487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42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903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6C72D-A2AE-2F40-9B15-A843A87A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free space management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D4142-F940-FF41-971E-E5F62F6D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可以使用</a:t>
            </a:r>
            <a:r>
              <a:rPr kumimoji="1" lang="en-US" altLang="zh-TW" dirty="0"/>
              <a:t>bit vector</a:t>
            </a:r>
            <a:r>
              <a:rPr kumimoji="1" lang="zh-CN" altLang="en-US" dirty="0"/>
              <a:t>管理</a:t>
            </a:r>
            <a:r>
              <a:rPr kumimoji="1" lang="en-US" altLang="zh-CN" dirty="0"/>
              <a:t>free space</a:t>
            </a:r>
          </a:p>
          <a:p>
            <a:pPr lvl="1"/>
            <a:r>
              <a:rPr kumimoji="1" lang="zh-CN" altLang="en-US" dirty="0"/>
              <a:t>假設有一顆</a:t>
            </a:r>
            <a:r>
              <a:rPr kumimoji="1" lang="en-US" altLang="zh-CN" dirty="0"/>
              <a:t>4T</a:t>
            </a:r>
            <a:r>
              <a:rPr kumimoji="1" lang="zh-CN" altLang="en-US" dirty="0"/>
              <a:t>的硬碟，每個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4K</a:t>
            </a:r>
            <a:r>
              <a:rPr kumimoji="1" lang="zh-CN" altLang="en-US" dirty="0"/>
              <a:t>，那麼系統共有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(4</a:t>
            </a:r>
            <a:r>
              <a:rPr lang="zh-TW" altLang="en-US" dirty="0"/>
              <a:t> </a:t>
            </a:r>
            <a:r>
              <a:rPr lang="en-US" altLang="zh-TW" dirty="0"/>
              <a:t>× 2</a:t>
            </a:r>
            <a:r>
              <a:rPr lang="en-US" altLang="zh-TW" baseline="30000" dirty="0"/>
              <a:t>40</a:t>
            </a:r>
            <a:r>
              <a:rPr lang="en-US" altLang="zh-TW" dirty="0"/>
              <a:t>)</a:t>
            </a:r>
            <a:r>
              <a:rPr lang="en-US" altLang="zh-TW" baseline="30000" dirty="0"/>
              <a:t> </a:t>
            </a:r>
            <a:r>
              <a:rPr lang="en-US" altLang="zh-TW" dirty="0"/>
              <a:t>÷ </a:t>
            </a:r>
            <a:r>
              <a:rPr kumimoji="1" lang="en-US" altLang="zh-CN" dirty="0"/>
              <a:t>(4</a:t>
            </a:r>
            <a:r>
              <a:rPr lang="zh-TW" altLang="en-US" dirty="0"/>
              <a:t> </a:t>
            </a:r>
            <a:r>
              <a:rPr lang="en-US" altLang="zh-TW" dirty="0"/>
              <a:t>× 2</a:t>
            </a:r>
            <a:r>
              <a:rPr lang="en-US" altLang="zh-TW" baseline="30000" dirty="0"/>
              <a:t>10</a:t>
            </a:r>
            <a:r>
              <a:rPr lang="en-US" altLang="zh-TW" dirty="0"/>
              <a:t>) = 2</a:t>
            </a:r>
            <a:r>
              <a:rPr lang="en-US" altLang="zh-TW" baseline="30000" dirty="0"/>
              <a:t>30</a:t>
            </a:r>
            <a:r>
              <a:rPr lang="en-US" altLang="zh-TW" dirty="0"/>
              <a:t> bit = 0.125 GB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bit vector</a:t>
            </a:r>
            <a:r>
              <a:rPr kumimoji="1" lang="zh-CN" altLang="en-US" dirty="0"/>
              <a:t>可以快速的找到連續的記憶體空間，但除非將</a:t>
            </a:r>
            <a:r>
              <a:rPr kumimoji="1" lang="en-US" altLang="zh-CN" dirty="0"/>
              <a:t>bit vector</a:t>
            </a:r>
            <a:r>
              <a:rPr kumimoji="1" lang="zh-CN" altLang="en-US" dirty="0"/>
              <a:t>完整的放到主記憶體，否則</a:t>
            </a:r>
            <a:r>
              <a:rPr kumimoji="1" lang="en-US" altLang="zh-CN" dirty="0"/>
              <a:t>bit vector</a:t>
            </a:r>
            <a:r>
              <a:rPr kumimoji="1" lang="zh-CN" altLang="en-US" dirty="0"/>
              <a:t>的效率會偏低</a:t>
            </a:r>
            <a:endParaRPr kumimoji="1" lang="en-US" altLang="zh-CN" dirty="0"/>
          </a:p>
          <a:p>
            <a:r>
              <a:rPr kumimoji="1" lang="zh-CN" altLang="en-US" dirty="0"/>
              <a:t>可以使用</a:t>
            </a:r>
            <a:r>
              <a:rPr kumimoji="1" lang="en-US" altLang="zh-CN" dirty="0"/>
              <a:t>link list</a:t>
            </a:r>
            <a:r>
              <a:rPr kumimoji="1" lang="zh-CN" altLang="en-US" dirty="0"/>
              <a:t>管理</a:t>
            </a:r>
            <a:r>
              <a:rPr kumimoji="1" lang="en-US" altLang="zh-CN" dirty="0"/>
              <a:t>free space</a:t>
            </a:r>
          </a:p>
          <a:p>
            <a:pPr lvl="1"/>
            <a:r>
              <a:rPr kumimoji="1" lang="zh-CN" altLang="en-US" dirty="0"/>
              <a:t>將所有沒有用到的</a:t>
            </a:r>
            <a:r>
              <a:rPr kumimoji="1" lang="en-US" altLang="zh-CN" dirty="0"/>
              <a:t>free space</a:t>
            </a:r>
            <a:r>
              <a:rPr kumimoji="1" lang="zh-CN" altLang="en-US" dirty="0"/>
              <a:t>串起來，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只需要記住</a:t>
            </a:r>
            <a:r>
              <a:rPr kumimoji="1" lang="en-US" altLang="zh-CN" dirty="0"/>
              <a:t>free space</a:t>
            </a:r>
            <a:r>
              <a:rPr kumimoji="1" lang="zh-CN" altLang="en-US" dirty="0"/>
              <a:t>中第一個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address</a:t>
            </a:r>
            <a:r>
              <a:rPr kumimoji="1" lang="zh-CN" altLang="en-US" dirty="0"/>
              <a:t>即可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很難找到連續的</a:t>
            </a:r>
            <a:r>
              <a:rPr kumimoji="1" lang="en-US" altLang="zh-CN" dirty="0"/>
              <a:t>free space</a:t>
            </a:r>
            <a:r>
              <a:rPr kumimoji="1" lang="zh-CN" altLang="en-US" dirty="0"/>
              <a:t>，可能會造成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效能低落</a:t>
            </a:r>
            <a:endParaRPr kumimoji="1" lang="en-US" altLang="zh-CN" dirty="0"/>
          </a:p>
          <a:p>
            <a:r>
              <a:rPr kumimoji="1" lang="zh-CN" altLang="en-US" dirty="0"/>
              <a:t>實例：</a:t>
            </a:r>
            <a:r>
              <a:rPr kumimoji="1" lang="en-US" altLang="zh-CN" dirty="0"/>
              <a:t>ext2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ext3</a:t>
            </a:r>
            <a:r>
              <a:rPr kumimoji="1" lang="zh-CN" altLang="en-US" dirty="0"/>
              <a:t>檔案系統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937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FA856-6947-2F4D-B7BB-4DAB8E15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free space management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btrfs</a:t>
            </a:r>
            <a:r>
              <a:rPr kumimoji="1" lang="zh-CN" altLang="en-US" dirty="0"/>
              <a:t>的做法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35DBB6-FF45-0142-A28E-16639BCC5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btrfs</a:t>
            </a:r>
            <a:r>
              <a:rPr kumimoji="1" lang="zh-CN" altLang="en-US" dirty="0"/>
              <a:t>中所有使用中的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都由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換句話說，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中的檔案是由一群「連續的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」所構成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中</a:t>
            </a:r>
            <a:r>
              <a:rPr kumimoji="1" lang="en-US" altLang="zh-CN" dirty="0"/>
              <a:t>extents</a:t>
            </a:r>
            <a:r>
              <a:rPr kumimoji="1" lang="zh-CN" altLang="en-US" dirty="0"/>
              <a:t>組成一顆</a:t>
            </a:r>
            <a:r>
              <a:rPr kumimoji="1" lang="en-US" altLang="zh-CN" dirty="0" err="1"/>
              <a:t>btree</a:t>
            </a:r>
            <a:r>
              <a:rPr kumimoji="1" lang="zh-CN" altLang="en-US" dirty="0"/>
              <a:t>，沒被放入這顆</a:t>
            </a:r>
            <a:r>
              <a:rPr kumimoji="1" lang="en-US" altLang="zh-CN" dirty="0" err="1"/>
              <a:t>btree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free block</a:t>
            </a:r>
          </a:p>
          <a:p>
            <a:pPr lvl="1"/>
            <a:r>
              <a:rPr kumimoji="1" lang="zh-CN" altLang="en-US" dirty="0"/>
              <a:t>假設</a:t>
            </a:r>
            <a:r>
              <a:rPr kumimoji="1" lang="en-US" altLang="zh-CN" dirty="0" err="1"/>
              <a:t>btree</a:t>
            </a:r>
            <a:r>
              <a:rPr kumimoji="1" lang="zh-CN" altLang="en-US" dirty="0"/>
              <a:t>中有二個相鄰的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，分別紀錄</a:t>
            </a:r>
            <a:r>
              <a:rPr kumimoji="1" lang="en-US" altLang="zh-CN" dirty="0"/>
              <a:t>[250 ~ 440]</a:t>
            </a:r>
            <a:r>
              <a:rPr kumimoji="1" lang="zh-CN" altLang="en-US" dirty="0"/>
              <a:t>及</a:t>
            </a:r>
            <a:r>
              <a:rPr kumimoji="1" lang="en-US" altLang="zh-CN" dirty="0"/>
              <a:t>[800 ~ 1,000]</a:t>
            </a:r>
            <a:r>
              <a:rPr kumimoji="1" lang="zh-CN" altLang="en-US" dirty="0"/>
              <a:t>為使用中的</a:t>
            </a:r>
            <a:r>
              <a:rPr kumimoji="1" lang="en-US" altLang="zh-CN" dirty="0"/>
              <a:t>extents</a:t>
            </a:r>
          </a:p>
          <a:p>
            <a:pPr lvl="1"/>
            <a:r>
              <a:rPr kumimoji="1" lang="zh-TW" altLang="en-US" dirty="0"/>
              <a:t>基於</a:t>
            </a:r>
            <a:r>
              <a:rPr kumimoji="1" lang="en-US" altLang="zh-TW" dirty="0" err="1"/>
              <a:t>btrfs</a:t>
            </a:r>
            <a:r>
              <a:rPr kumimoji="1" lang="zh-CN" altLang="en-US" dirty="0"/>
              <a:t>的管理規則，可以知道</a:t>
            </a:r>
            <a:r>
              <a:rPr kumimoji="1" lang="en-US" altLang="zh-CN" dirty="0"/>
              <a:t>[441 ~ 799]</a:t>
            </a:r>
            <a:r>
              <a:rPr kumimoji="1" lang="zh-CN" altLang="en-US" dirty="0"/>
              <a:t>為可用空間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903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367C-D1FB-AB41-9231-6515C1C2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3247A-0199-7F45-8348-2B2E8940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kumimoji="1" lang="en" altLang="zh-TW" dirty="0"/>
              <a:t>block storages</a:t>
            </a:r>
          </a:p>
          <a:p>
            <a:pPr lvl="1"/>
            <a:r>
              <a:rPr kumimoji="1" lang="en" altLang="zh-TW" dirty="0"/>
              <a:t>hard disk</a:t>
            </a:r>
          </a:p>
          <a:p>
            <a:pPr lvl="1"/>
            <a:r>
              <a:rPr kumimoji="1" lang="en" altLang="zh-TW" dirty="0"/>
              <a:t>solid-state drive</a:t>
            </a:r>
          </a:p>
          <a:p>
            <a:pPr lvl="1"/>
            <a:r>
              <a:rPr kumimoji="1" lang="en" altLang="zh-TW" dirty="0"/>
              <a:t>hybrid vs. tiering</a:t>
            </a:r>
          </a:p>
          <a:p>
            <a:r>
              <a:rPr kumimoji="1" lang="en" altLang="zh-TW" dirty="0"/>
              <a:t>hard drive scheduling</a:t>
            </a:r>
          </a:p>
          <a:p>
            <a:pPr lvl="1"/>
            <a:r>
              <a:rPr kumimoji="1" lang="en" altLang="zh-TW" dirty="0"/>
              <a:t>EDF</a:t>
            </a:r>
          </a:p>
          <a:p>
            <a:pPr lvl="1"/>
            <a:r>
              <a:rPr kumimoji="1" lang="en" altLang="zh-TW" dirty="0"/>
              <a:t>SCAN</a:t>
            </a:r>
          </a:p>
          <a:p>
            <a:pPr lvl="1"/>
            <a:r>
              <a:rPr kumimoji="1" lang="en" altLang="zh-TW" dirty="0"/>
              <a:t>NOP</a:t>
            </a:r>
          </a:p>
          <a:p>
            <a:pPr lvl="1"/>
            <a:r>
              <a:rPr kumimoji="1" lang="en" altLang="zh-TW" dirty="0"/>
              <a:t>native command queue</a:t>
            </a:r>
          </a:p>
          <a:p>
            <a:r>
              <a:rPr kumimoji="1" lang="en" altLang="zh-TW" dirty="0"/>
              <a:t>file system overview</a:t>
            </a:r>
          </a:p>
          <a:p>
            <a:r>
              <a:rPr kumimoji="1" lang="en" altLang="zh-TW" dirty="0"/>
              <a:t>file structures</a:t>
            </a:r>
          </a:p>
          <a:p>
            <a:pPr lvl="1"/>
            <a:r>
              <a:rPr kumimoji="1" lang="en" altLang="zh-TW" dirty="0"/>
              <a:t>contiguous allocation</a:t>
            </a:r>
          </a:p>
          <a:p>
            <a:pPr lvl="1"/>
            <a:r>
              <a:rPr kumimoji="1" lang="en" altLang="zh-TW" dirty="0"/>
              <a:t>linked allocation</a:t>
            </a:r>
          </a:p>
          <a:p>
            <a:pPr lvl="1"/>
            <a:r>
              <a:rPr kumimoji="1" lang="en" altLang="zh-TW" dirty="0"/>
              <a:t>indexed allocation</a:t>
            </a:r>
          </a:p>
          <a:p>
            <a:pPr lvl="1"/>
            <a:r>
              <a:rPr kumimoji="1" lang="en" altLang="zh-TW" dirty="0" err="1"/>
              <a:t>i</a:t>
            </a:r>
            <a:r>
              <a:rPr kumimoji="1" lang="en" altLang="zh-TW" dirty="0"/>
              <a:t>-node</a:t>
            </a:r>
          </a:p>
          <a:p>
            <a:pPr lvl="1"/>
            <a:r>
              <a:rPr kumimoji="1" lang="en" altLang="zh-TW" dirty="0"/>
              <a:t>free space management</a:t>
            </a:r>
          </a:p>
          <a:p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directory structures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linear list</a:t>
            </a:r>
          </a:p>
          <a:p>
            <a:pPr lvl="1"/>
            <a:r>
              <a:rPr kumimoji="1" lang="en" altLang="zh-TW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hash</a:t>
            </a:r>
          </a:p>
          <a:p>
            <a:r>
              <a:rPr kumimoji="1" lang="en" altLang="zh-TW" dirty="0"/>
              <a:t>filesystems across hard drives</a:t>
            </a:r>
          </a:p>
          <a:p>
            <a:pPr lvl="1"/>
            <a:r>
              <a:rPr kumimoji="1" lang="en" altLang="zh-TW" dirty="0"/>
              <a:t>mount vs. extend volume </a:t>
            </a:r>
          </a:p>
          <a:p>
            <a:pPr lvl="1"/>
            <a:r>
              <a:rPr kumimoji="1" lang="en" altLang="zh-TW" dirty="0"/>
              <a:t>hard link &amp; soft link</a:t>
            </a:r>
          </a:p>
          <a:p>
            <a:pPr lvl="1"/>
            <a:r>
              <a:rPr kumimoji="1" lang="en" altLang="zh-TW" dirty="0"/>
              <a:t>RAID</a:t>
            </a:r>
            <a:r>
              <a:rPr kumimoji="1" lang="zh-TW" altLang="en" dirty="0"/>
              <a:t>：</a:t>
            </a:r>
            <a:r>
              <a:rPr kumimoji="1" lang="en" altLang="zh-TW" dirty="0"/>
              <a:t>0, 1, 5, 10, 50</a:t>
            </a:r>
          </a:p>
          <a:p>
            <a:r>
              <a:rPr kumimoji="1" lang="en" altLang="zh-TW" dirty="0"/>
              <a:t>advance topic</a:t>
            </a:r>
          </a:p>
          <a:p>
            <a:pPr lvl="1"/>
            <a:r>
              <a:rPr kumimoji="1" lang="en" altLang="zh-TW" dirty="0"/>
              <a:t>online backup support</a:t>
            </a:r>
          </a:p>
          <a:p>
            <a:pPr lvl="1"/>
            <a:r>
              <a:rPr kumimoji="1" lang="en" altLang="zh-TW" dirty="0"/>
              <a:t>copy-on-write</a:t>
            </a:r>
          </a:p>
          <a:p>
            <a:pPr lvl="1"/>
            <a:r>
              <a:rPr kumimoji="1" lang="en" altLang="zh-TW" dirty="0"/>
              <a:t>sub-volume</a:t>
            </a:r>
          </a:p>
          <a:p>
            <a:pPr lvl="1"/>
            <a:r>
              <a:rPr kumimoji="1" lang="en" altLang="zh-TW" dirty="0"/>
              <a:t>durability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36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4EAF33-7F52-1746-86C4-880EB9893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目錄結構</a:t>
            </a:r>
          </a:p>
        </p:txBody>
      </p:sp>
    </p:spTree>
    <p:extLst>
      <p:ext uri="{BB962C8B-B14F-4D97-AF65-F5344CB8AC3E}">
        <p14:creationId xmlns:p14="http://schemas.microsoft.com/office/powerpoint/2010/main" val="256397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E09DA52-764E-584D-97BA-1D6CAAB6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目錄結構的操作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3AD6D66-DEC8-9044-8EBF-4F23F3BB5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給定一個</a:t>
            </a:r>
            <a:r>
              <a:rPr kumimoji="1" lang="en-US" altLang="zh-TW" dirty="0"/>
              <a:t>path-name</a:t>
            </a:r>
            <a:r>
              <a:rPr kumimoji="1" lang="zh-TW" altLang="en-US" dirty="0"/>
              <a:t>，找出相對應檔案的「檔案編號」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列出某一個目錄的所有內容</a:t>
            </a:r>
          </a:p>
        </p:txBody>
      </p:sp>
    </p:spTree>
    <p:extLst>
      <p:ext uri="{BB962C8B-B14F-4D97-AF65-F5344CB8AC3E}">
        <p14:creationId xmlns:p14="http://schemas.microsoft.com/office/powerpoint/2010/main" val="40031179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</TotalTime>
  <Words>11206</Words>
  <Application>Microsoft Macintosh PowerPoint</Application>
  <PresentationFormat>寬螢幕</PresentationFormat>
  <Paragraphs>2049</Paragraphs>
  <Slides>155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155</vt:i4>
      </vt:variant>
    </vt:vector>
  </HeadingPairs>
  <TitlesOfParts>
    <vt:vector size="167" baseType="lpstr">
      <vt:lpstr>Microsoft YaHei</vt:lpstr>
      <vt:lpstr>Microsoft YaHei</vt:lpstr>
      <vt:lpstr>Microsoft YaHei Light</vt:lpstr>
      <vt:lpstr>Microsoft YaHei UI</vt:lpstr>
      <vt:lpstr>Microsoft YaHei UI Light</vt:lpstr>
      <vt:lpstr>Source Han Sans TC Light</vt:lpstr>
      <vt:lpstr>Source Han Sans TW Light</vt:lpstr>
      <vt:lpstr>Source Han Sans TW Medium</vt:lpstr>
      <vt:lpstr>Source Han Sans TW Normal</vt:lpstr>
      <vt:lpstr>Arial</vt:lpstr>
      <vt:lpstr>Consolas</vt:lpstr>
      <vt:lpstr>1_Office 佈景主題</vt:lpstr>
      <vt:lpstr>Ch09 檔案系統與儲存體</vt:lpstr>
      <vt:lpstr>前言：</vt:lpstr>
      <vt:lpstr>前言：</vt:lpstr>
      <vt:lpstr>接下來的規劃</vt:lpstr>
      <vt:lpstr>課程大綱</vt:lpstr>
      <vt:lpstr>block-storage：hard disk</vt:lpstr>
      <vt:lpstr>硬碟的基本構造</vt:lpstr>
      <vt:lpstr>硬碟轉盤</vt:lpstr>
      <vt:lpstr>硬碟轉盤</vt:lpstr>
      <vt:lpstr>硬碟轉盤</vt:lpstr>
      <vt:lpstr>硬碟的讀寫速度</vt:lpstr>
      <vt:lpstr>移動讀寫臂</vt:lpstr>
      <vt:lpstr>硬碟的讀寫動作</vt:lpstr>
      <vt:lpstr>想想看</vt:lpstr>
      <vt:lpstr>旋轉延遲（rotational delay）  移動延遲（seek time）</vt:lpstr>
      <vt:lpstr>SMR （寫入密度提高，適用於儲存）  對於「修改」的支援度變得很低</vt:lpstr>
      <vt:lpstr>Seagate  雙磁頭驅動臂</vt:lpstr>
      <vt:lpstr>block-storage： solid-state drive</vt:lpstr>
      <vt:lpstr>flash memory</vt:lpstr>
      <vt:lpstr>單位</vt:lpstr>
      <vt:lpstr>write (program)</vt:lpstr>
      <vt:lpstr>erase，假設系統有足夠的記憶體</vt:lpstr>
      <vt:lpstr>erase，假設系統有足夠的記憶體  </vt:lpstr>
      <vt:lpstr>erase，假設系統有足夠的記憶體  </vt:lpstr>
      <vt:lpstr>out-of-place所造成的問題</vt:lpstr>
      <vt:lpstr>解決out-of-place所造成的問題</vt:lpstr>
      <vt:lpstr>解決out-of-place所造成的問題</vt:lpstr>
      <vt:lpstr>解決out-of-place所造成的問題</vt:lpstr>
      <vt:lpstr>SSD</vt:lpstr>
      <vt:lpstr>SSD</vt:lpstr>
      <vt:lpstr>SSD</vt:lpstr>
      <vt:lpstr>SAMSUNG SSD 830 Series 256GB </vt:lpstr>
      <vt:lpstr>hybrid vs. tiering</vt:lpstr>
      <vt:lpstr>HDD與SSD</vt:lpstr>
      <vt:lpstr>混合式架構</vt:lpstr>
      <vt:lpstr>階層式架構</vt:lpstr>
      <vt:lpstr>hard drive scheduling</vt:lpstr>
      <vt:lpstr>SSD scheduling  （沒有NCQ）</vt:lpstr>
      <vt:lpstr>SSD scheduling  （沒有NCQ）</vt:lpstr>
      <vt:lpstr>SSD scheduling  （沒有NCQ）</vt:lpstr>
      <vt:lpstr>SSD scheduling  （沒有NCQ）</vt:lpstr>
      <vt:lpstr>SSD scheduling  （沒有NCQ）</vt:lpstr>
      <vt:lpstr>SSD scheduling  （沒有NCQ）</vt:lpstr>
      <vt:lpstr>小結論</vt:lpstr>
      <vt:lpstr>SSD scheduling  （有NCQ）</vt:lpstr>
      <vt:lpstr>SSD scheduling  （有NCQ）</vt:lpstr>
      <vt:lpstr>SSD scheduling  （有NCQ）</vt:lpstr>
      <vt:lpstr>SSD scheduling  （有NCQ）</vt:lpstr>
      <vt:lpstr>小結論</vt:lpstr>
      <vt:lpstr>disk scheduling</vt:lpstr>
      <vt:lpstr>disk scheduling（只考慮seek）  C-LOOK</vt:lpstr>
      <vt:lpstr>為何「恐龍書」介紹C-Look？</vt:lpstr>
      <vt:lpstr>實際上硬碟的排程方法</vt:lpstr>
      <vt:lpstr>想想看</vt:lpstr>
      <vt:lpstr>disk scheduling</vt:lpstr>
      <vt:lpstr>Linux I/O scheduling</vt:lpstr>
      <vt:lpstr>查詢目前Linux上支援的I/O scheduling</vt:lpstr>
      <vt:lpstr>make menuconfig</vt:lpstr>
      <vt:lpstr>CFQ（ Completely Fair Queuing ）</vt:lpstr>
      <vt:lpstr> NOOP</vt:lpstr>
      <vt:lpstr>EDF</vt:lpstr>
      <vt:lpstr>BFQ（Budget Fair Queueing）</vt:lpstr>
      <vt:lpstr>小結論</vt:lpstr>
      <vt:lpstr>課程大綱</vt:lpstr>
      <vt:lpstr>「目錄、檔案」概觀</vt:lpstr>
      <vt:lpstr>「目錄」與「檔案」</vt:lpstr>
      <vt:lpstr>「目錄」與「檔案」</vt:lpstr>
      <vt:lpstr>block的大小</vt:lpstr>
      <vt:lpstr>「目錄」與「檔案」</vt:lpstr>
      <vt:lpstr>PowerPoint 簡報</vt:lpstr>
      <vt:lpstr>PowerPoint 簡報</vt:lpstr>
      <vt:lpstr>PowerPoint 簡報</vt:lpstr>
      <vt:lpstr>課程大綱</vt:lpstr>
      <vt:lpstr>PowerPoint 簡報</vt:lpstr>
      <vt:lpstr>PowerPoint 簡報</vt:lpstr>
      <vt:lpstr>contiguous allocation </vt:lpstr>
      <vt:lpstr>extents</vt:lpstr>
      <vt:lpstr>linked allocation</vt:lpstr>
      <vt:lpstr>linked allocation</vt:lpstr>
      <vt:lpstr>linked allocation （FAT）</vt:lpstr>
      <vt:lpstr>linked allocation （FAT）</vt:lpstr>
      <vt:lpstr>index allocation</vt:lpstr>
      <vt:lpstr>index allocation</vt:lpstr>
      <vt:lpstr>超越時代的設計 i-node</vt:lpstr>
      <vt:lpstr>考古</vt:lpstr>
      <vt:lpstr>PowerPoint 簡報</vt:lpstr>
      <vt:lpstr>i-node structure</vt:lpstr>
      <vt:lpstr>i-node structure</vt:lpstr>
      <vt:lpstr>i-node structure</vt:lpstr>
      <vt:lpstr>i-node structure</vt:lpstr>
      <vt:lpstr>i-node structure</vt:lpstr>
      <vt:lpstr>i-node</vt:lpstr>
      <vt:lpstr>hole</vt:lpstr>
      <vt:lpstr>addressing</vt:lpstr>
      <vt:lpstr>free space management</vt:lpstr>
      <vt:lpstr>free space management - btrfs的做法</vt:lpstr>
      <vt:lpstr>課程大綱</vt:lpstr>
      <vt:lpstr>目錄結構</vt:lpstr>
      <vt:lpstr>目錄結構的操作</vt:lpstr>
      <vt:lpstr>UNIX的傳統目錄</vt:lpstr>
      <vt:lpstr>目錄的設計方法</vt:lpstr>
      <vt:lpstr>課程大綱</vt:lpstr>
      <vt:lpstr>mount &amp; extend volume</vt:lpstr>
      <vt:lpstr>Windows上磁碟掛載的傳統方法</vt:lpstr>
      <vt:lpstr>Unix’s mount</vt:lpstr>
      <vt:lpstr>Unix’s mount &amp; hardlink</vt:lpstr>
      <vt:lpstr>Unix’s mount &amp; softlink</vt:lpstr>
      <vt:lpstr>extend volume</vt:lpstr>
      <vt:lpstr>extend volume</vt:lpstr>
      <vt:lpstr>課程大綱</vt:lpstr>
      <vt:lpstr>RAID</vt:lpstr>
      <vt:lpstr>名稱的由來</vt:lpstr>
      <vt:lpstr>RAID 0</vt:lpstr>
      <vt:lpstr>RAID 0 效能</vt:lpstr>
      <vt:lpstr>RAID 1</vt:lpstr>
      <vt:lpstr>RAID 1 效能</vt:lpstr>
      <vt:lpstr>RAID 1效能</vt:lpstr>
      <vt:lpstr>RAID 1效能</vt:lpstr>
      <vt:lpstr>硬碟的損壞率 與時間相關</vt:lpstr>
      <vt:lpstr>硬碟的損壞率  與時間相關</vt:lpstr>
      <vt:lpstr>RAID 1效能</vt:lpstr>
      <vt:lpstr>RAID 2、3</vt:lpstr>
      <vt:lpstr>RAID4</vt:lpstr>
      <vt:lpstr>XOR</vt:lpstr>
      <vt:lpstr>RAID 4 效能</vt:lpstr>
      <vt:lpstr>RAID 4 效能</vt:lpstr>
      <vt:lpstr>RAID 4 的可靠度</vt:lpstr>
      <vt:lpstr>關於RAID 4的小結論</vt:lpstr>
      <vt:lpstr>RAID 5</vt:lpstr>
      <vt:lpstr>RAID 5的效能與可靠度</vt:lpstr>
      <vt:lpstr>RAID 6</vt:lpstr>
      <vt:lpstr>RAID 10</vt:lpstr>
      <vt:lpstr>RAID 10的耐用度</vt:lpstr>
      <vt:lpstr>看看另一個例子，RAID01</vt:lpstr>
      <vt:lpstr>RAID 50</vt:lpstr>
      <vt:lpstr>課程大綱</vt:lpstr>
      <vt:lpstr>online backup &amp; snapshot</vt:lpstr>
      <vt:lpstr>backup</vt:lpstr>
      <vt:lpstr>對backup的支援</vt:lpstr>
      <vt:lpstr>online backup（使用COW）的基本原理</vt:lpstr>
      <vt:lpstr>online backup（使用COW）的基本原理</vt:lpstr>
      <vt:lpstr>使用copy-on-write實現快照功能</vt:lpstr>
      <vt:lpstr>使用list實現快照功能</vt:lpstr>
      <vt:lpstr>效能考量：如何實現out-of-place？</vt:lpstr>
      <vt:lpstr>stable storage &amp; durability</vt:lpstr>
      <vt:lpstr>stable storage</vt:lpstr>
      <vt:lpstr>stable storage</vt:lpstr>
      <vt:lpstr>儲存體的耐久性 （durability）</vt:lpstr>
      <vt:lpstr>儲存體的耐久性 - 以磁碟為例</vt:lpstr>
      <vt:lpstr>M-DISC</vt:lpstr>
      <vt:lpstr>和古代科技相比</vt:lpstr>
      <vt:lpstr>課程大綱</vt:lpstr>
      <vt:lpstr>subvolume</vt:lpstr>
      <vt:lpstr>傳統的volume與sub- volume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pthread</dc:title>
  <dc:creator>shiwu Lo</dc:creator>
  <cp:lastModifiedBy>習五 羅</cp:lastModifiedBy>
  <cp:revision>160</cp:revision>
  <cp:lastPrinted>2018-12-28T08:45:17Z</cp:lastPrinted>
  <dcterms:created xsi:type="dcterms:W3CDTF">2016-05-31T22:20:45Z</dcterms:created>
  <dcterms:modified xsi:type="dcterms:W3CDTF">2020-08-14T08:38:35Z</dcterms:modified>
</cp:coreProperties>
</file>